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7" r:id="rId2"/>
    <p:sldId id="258" r:id="rId3"/>
    <p:sldId id="317" r:id="rId4"/>
    <p:sldId id="318" r:id="rId5"/>
    <p:sldId id="319" r:id="rId6"/>
    <p:sldId id="320" r:id="rId7"/>
    <p:sldId id="262" r:id="rId8"/>
    <p:sldId id="329" r:id="rId9"/>
    <p:sldId id="315" r:id="rId10"/>
    <p:sldId id="327" r:id="rId11"/>
    <p:sldId id="263" r:id="rId12"/>
    <p:sldId id="264" r:id="rId13"/>
    <p:sldId id="321" r:id="rId14"/>
    <p:sldId id="265" r:id="rId15"/>
    <p:sldId id="266" r:id="rId16"/>
    <p:sldId id="267" r:id="rId17"/>
    <p:sldId id="322" r:id="rId18"/>
    <p:sldId id="268" r:id="rId19"/>
    <p:sldId id="323" r:id="rId20"/>
    <p:sldId id="269" r:id="rId21"/>
    <p:sldId id="270" r:id="rId22"/>
    <p:sldId id="330" r:id="rId23"/>
    <p:sldId id="316" r:id="rId24"/>
    <p:sldId id="271" r:id="rId25"/>
    <p:sldId id="324" r:id="rId26"/>
    <p:sldId id="273" r:id="rId27"/>
    <p:sldId id="274" r:id="rId28"/>
    <p:sldId id="275" r:id="rId29"/>
    <p:sldId id="276" r:id="rId30"/>
    <p:sldId id="325" r:id="rId31"/>
    <p:sldId id="277" r:id="rId32"/>
    <p:sldId id="278" r:id="rId33"/>
    <p:sldId id="279" r:id="rId34"/>
    <p:sldId id="328" r:id="rId35"/>
    <p:sldId id="280" r:id="rId36"/>
    <p:sldId id="281" r:id="rId37"/>
    <p:sldId id="331" r:id="rId38"/>
    <p:sldId id="282" r:id="rId39"/>
    <p:sldId id="283" r:id="rId40"/>
    <p:sldId id="284" r:id="rId41"/>
    <p:sldId id="285" r:id="rId42"/>
    <p:sldId id="326" r:id="rId43"/>
    <p:sldId id="332" r:id="rId44"/>
    <p:sldId id="333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FF00"/>
    <a:srgbClr val="339933"/>
    <a:srgbClr val="0000FF"/>
    <a:srgbClr val="00CC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32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36"/>
    </p:cViewPr>
  </p:sorterViewPr>
  <p:notesViewPr>
    <p:cSldViewPr>
      <p:cViewPr varScale="1">
        <p:scale>
          <a:sx n="27" d="100"/>
          <a:sy n="27" d="100"/>
        </p:scale>
        <p:origin x="-1224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026">
            <a:extLst>
              <a:ext uri="{FF2B5EF4-FFF2-40B4-BE49-F238E27FC236}">
                <a16:creationId xmlns:a16="http://schemas.microsoft.com/office/drawing/2014/main" id="{FA163330-7BD2-4AEE-A4FE-E1D6E1DE1F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 altLang="en-NL"/>
          </a:p>
        </p:txBody>
      </p:sp>
      <p:sp>
        <p:nvSpPr>
          <p:cNvPr id="121859" name="Rectangle 1027">
            <a:extLst>
              <a:ext uri="{FF2B5EF4-FFF2-40B4-BE49-F238E27FC236}">
                <a16:creationId xmlns:a16="http://schemas.microsoft.com/office/drawing/2014/main" id="{A48F3A0D-490C-4961-81CB-2D6F8898AFD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 altLang="en-NL"/>
          </a:p>
        </p:txBody>
      </p:sp>
      <p:sp>
        <p:nvSpPr>
          <p:cNvPr id="121860" name="Rectangle 1028">
            <a:extLst>
              <a:ext uri="{FF2B5EF4-FFF2-40B4-BE49-F238E27FC236}">
                <a16:creationId xmlns:a16="http://schemas.microsoft.com/office/drawing/2014/main" id="{72DAAE20-5224-41E0-8BBD-4EDA95299FD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 altLang="en-NL"/>
          </a:p>
        </p:txBody>
      </p:sp>
      <p:sp>
        <p:nvSpPr>
          <p:cNvPr id="121861" name="Rectangle 1029">
            <a:extLst>
              <a:ext uri="{FF2B5EF4-FFF2-40B4-BE49-F238E27FC236}">
                <a16:creationId xmlns:a16="http://schemas.microsoft.com/office/drawing/2014/main" id="{4B8B218F-004C-4898-825F-86D2468FD13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BC6D8-E65D-4376-BCF2-F067B5F0986A}" type="slidenum">
              <a:rPr lang="en-AU" altLang="en-NL"/>
              <a:pPr/>
              <a:t>‹#›</a:t>
            </a:fld>
            <a:endParaRPr lang="en-AU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EF94024-914A-4B7A-995C-2C0A97BF1D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NL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1ADB8ED-4C68-4666-A760-065C4E93E03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NL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320493EB-4A07-44FF-94C9-F80C1A4D90E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EE3A026-7821-4C2F-85DC-6479CAB9154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text styles</a:t>
            </a:r>
          </a:p>
          <a:p>
            <a:pPr lvl="1"/>
            <a:r>
              <a:rPr lang="en-US" altLang="en-NL"/>
              <a:t>Second level</a:t>
            </a:r>
          </a:p>
          <a:p>
            <a:pPr lvl="2"/>
            <a:r>
              <a:rPr lang="en-US" altLang="en-NL"/>
              <a:t>Third level</a:t>
            </a:r>
          </a:p>
          <a:p>
            <a:pPr lvl="3"/>
            <a:r>
              <a:rPr lang="en-US" altLang="en-NL"/>
              <a:t>Fourth level</a:t>
            </a:r>
          </a:p>
          <a:p>
            <a:pPr lvl="4"/>
            <a:r>
              <a:rPr lang="en-US" altLang="en-NL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349B8C10-AFDE-46F3-A49B-637F6737A3C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NL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C629F9C-CB18-4423-A947-16A38DC6B7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FFD2A7-14EE-458E-895F-5705AFE76528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ECAD-DFF6-4D33-B790-274BEA119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76573-F630-4F22-B533-EBB3664BF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3BD2B-B8F0-466F-B1AD-192ACE6F0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AC953-0189-4C72-9F6B-7D96B413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8F46E-7C55-4B89-A059-10AD41B0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26C00-0298-4846-91EE-6531DF21F9CD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09437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F4E5-9EDF-46AE-B705-1AF2B45D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30498-4E18-4AD0-819B-E850CA441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F2B58-970E-49A5-A274-333F62A44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BE8AA-5814-4813-969C-0A64EF5C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7B4DB-D475-49EE-9B6F-E473627D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039DC-FE8C-45EE-AC06-6AA10BF213F5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176362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09944-3FBE-4B0C-8696-D1234F5D4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ACBD9-A11C-4CFE-AFCA-C81B287AF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9BD26-608B-4BD4-9594-5EF68FF5D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6E278-E48F-4860-AE16-C516EE73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3AFD6-1108-41D1-A325-EA5618DB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88F0D-A262-403D-B9C3-07AFEBDDB29D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50168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3ACC-7AFE-45DC-B00C-5EA74C52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45119-1F9E-4EE3-89BC-6B775481A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BE8B4-DA8B-4F62-ABFF-19B353D68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0BC0C-C046-494D-8E7D-F6E44119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124F0-B105-4870-8315-F7C532333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76B7B-625A-47CD-852D-A6E0FF51D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1A3CA-D8B3-4282-99C8-49348E03CEBD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73588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B40B-8182-4126-8B1A-E989C117D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E766B-792A-4851-960E-59FB3CBF2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6D0DE-F064-4BCE-A43F-3F3457213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3E06AE-C00F-46D9-8B99-360BB4F79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3CE4D3-B134-4161-9F23-7CAA4C8B4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3DF02B-5BC1-4896-9BB5-02A6F19EE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864F3D-5447-4AE7-BF9B-544B917E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4D279C-DA12-4E15-85B3-BE4DDFDA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D571E-AD61-4457-A8A9-480F2DB419BF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24179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7F4D-51B1-4920-BEBF-849F0C2D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BA91B-CCCF-4B25-BD8B-8AC3B5D12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4FD86-305D-4720-9E4E-B5D927783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FE4EF-11C1-469A-ABB8-A361D8DC0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2E353-0DA7-4265-A051-A4BE809EE940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932752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20380-AEA6-459A-9909-3AFB66E07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88072-E34A-4CE0-A36E-45D3D8EBD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7595A-70DE-47FF-8FA0-2B4AA43EE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B7739-D9C4-49D7-BAA6-3F45F3D764B8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53057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B2BA-638F-443B-956A-DA32CC2DF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D234E-70FD-4076-9FB7-6BF5262EA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9C98D-5674-435C-81C0-C7E0D66AA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5F86D-B3E1-421E-BFAC-5ADAB7B42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42D16-0A68-4467-843A-216E1B7D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2446A-2F3A-4358-89AE-45A837E7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80254-4B5E-4E99-8465-2A55745DAADB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90797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0B1E-16DB-49C9-B52A-743A77251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06EEE5-2E7D-4FE8-A0B7-BC9C4FB520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28DF3-1DE9-48B7-8980-08579F279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14CD0-441D-49B6-A567-B1B2FA47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6AF9F-D355-4E9B-BEE5-03E6CEA27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4976D-C346-4E31-8D26-5C49AF6DF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F303E-B12A-45DA-8AF8-0C17DEFCB342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381170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0655-5ADD-486E-9D57-D24E0E35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D3A938-7415-49BD-B989-E57AD5A89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4F164-AD86-4C33-9823-83FF6CD69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8BC82-EF5A-4F5A-B61F-EF6129D7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9363-A01D-4783-B551-D4585A59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D46CC-10B0-4FFF-9CEB-0B59B8D37170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728717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74BA15-2F0E-40DD-B59C-CE3BD7893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CE22AA-F73D-4B47-93C2-B58D3558C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630F5-6139-4577-847F-0CAF95E4E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04B8E-C10F-46CB-A1C5-DEE008C3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E9FF0-5A8A-4125-A80E-41DF64A1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99F06-F108-4B12-BE05-47C2E8AC0410}" type="slidenum">
              <a:rPr lang="en-US" altLang="en-NL"/>
              <a:pPr/>
              <a:t>‹#›</a:t>
            </a:fld>
            <a:endParaRPr lang="en-US" altLang="en-NL"/>
          </a:p>
        </p:txBody>
      </p:sp>
    </p:spTree>
    <p:extLst>
      <p:ext uri="{BB962C8B-B14F-4D97-AF65-F5344CB8AC3E}">
        <p14:creationId xmlns:p14="http://schemas.microsoft.com/office/powerpoint/2010/main" val="68283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2796AB9-1411-475C-B860-3D653F05E6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DD7763-5992-4818-AFA2-CFF2C6B52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NL"/>
              <a:t>Click to edit Master text styles</a:t>
            </a:r>
          </a:p>
          <a:p>
            <a:pPr lvl="1"/>
            <a:r>
              <a:rPr lang="en-US" altLang="en-NL"/>
              <a:t>Second level</a:t>
            </a:r>
          </a:p>
          <a:p>
            <a:pPr lvl="2"/>
            <a:r>
              <a:rPr lang="en-US" altLang="en-NL"/>
              <a:t>Third level</a:t>
            </a:r>
          </a:p>
          <a:p>
            <a:pPr lvl="3"/>
            <a:r>
              <a:rPr lang="en-US" altLang="en-NL"/>
              <a:t>Fourth level</a:t>
            </a:r>
          </a:p>
          <a:p>
            <a:pPr lvl="4"/>
            <a:r>
              <a:rPr lang="en-US" altLang="en-NL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25482E3-2A87-4904-B353-B24AB1ECCA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34A237D-064F-4598-9FBF-3C840BBAE76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F6C959-CD8F-4F00-B971-1C70E9896E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51473C5-B4B6-4D51-ADA3-B2568AFE79E3}" type="slidenum">
              <a:rPr lang="en-US" altLang="en-NL"/>
              <a:pPr/>
              <a:t>‹#›</a:t>
            </a:fld>
            <a:endParaRPr lang="en-US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AF59391-8871-4D46-94A5-210A36437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BADD6-35C0-44A9-9DEC-891D8AF498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816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NL" sz="7200">
                <a:solidFill>
                  <a:srgbClr val="CC00CC"/>
                </a:solidFill>
              </a:rPr>
              <a:t>THE WORLD OF</a:t>
            </a:r>
            <a:r>
              <a:rPr lang="en-US" altLang="en-NL" sz="7200"/>
              <a:t> </a:t>
            </a:r>
          </a:p>
          <a:p>
            <a:pPr algn="ctr">
              <a:buFontTx/>
              <a:buNone/>
            </a:pPr>
            <a:r>
              <a:rPr lang="en-US" altLang="en-NL" sz="8800" u="sng">
                <a:solidFill>
                  <a:srgbClr val="CC00CC"/>
                </a:solidFill>
              </a:rPr>
              <a:t>“BEER”</a:t>
            </a:r>
            <a:endParaRPr lang="en-US" altLang="en-NL" sz="7200"/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C9AD325B-3B3D-4B42-82B6-74FA7354E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3455988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D0DD7CD-715B-47D4-8C47-03F6F17CB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15C4771-6C68-4C2D-9061-09BAB6356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3A03556-B3CA-45C5-BCA9-580314BA0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chemeClr val="tx1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FF99FF"/>
                </a:solidFill>
              </a:rPr>
              <a:t>HISTORY</a:t>
            </a:r>
            <a:r>
              <a:rPr lang="en-US" altLang="en-NL" sz="3600">
                <a:solidFill>
                  <a:srgbClr val="000066"/>
                </a:solidFill>
              </a:rPr>
              <a:t> </a:t>
            </a:r>
            <a:r>
              <a:rPr lang="en-US" altLang="en-NL" sz="3600">
                <a:solidFill>
                  <a:srgbClr val="FF99FF"/>
                </a:solidFill>
              </a:rPr>
              <a:t>OF BEER</a:t>
            </a:r>
            <a:endParaRPr lang="en-US" altLang="en-NL" sz="3200" b="1" i="1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57F7CC3-379F-424A-9D34-ECE484DBB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just"/>
            <a:endParaRPr lang="en-US" altLang="en-NL" sz="2400" b="1"/>
          </a:p>
          <a:p>
            <a:r>
              <a:rPr lang="en-US" altLang="en-NL" sz="2800"/>
              <a:t>Beer originates from the Anglo-Saxon word “</a:t>
            </a:r>
            <a:r>
              <a:rPr lang="en-US" altLang="en-NL" sz="2800" i="1"/>
              <a:t>Baere</a:t>
            </a:r>
            <a:r>
              <a:rPr lang="en-US" altLang="en-NL" sz="2800"/>
              <a:t>” meaning </a:t>
            </a:r>
            <a:r>
              <a:rPr lang="en-US" altLang="en-NL" sz="2800" i="1"/>
              <a:t>barley</a:t>
            </a:r>
            <a:r>
              <a:rPr lang="en-US" altLang="en-NL" sz="2800"/>
              <a:t>.</a:t>
            </a:r>
          </a:p>
          <a:p>
            <a:endParaRPr lang="en-US" altLang="en-NL" sz="2800"/>
          </a:p>
          <a:p>
            <a:r>
              <a:rPr lang="en-US" altLang="en-NL" sz="2800"/>
              <a:t>The first detailed mention of beer was made more than 5000 years ago by the </a:t>
            </a:r>
            <a:r>
              <a:rPr lang="en-US" altLang="en-NL" sz="2800" i="1"/>
              <a:t>Sumerians</a:t>
            </a:r>
            <a:r>
              <a:rPr lang="en-US" altLang="en-NL" sz="2800"/>
              <a:t>, who lived in the fertile land between Tigris &amp; Euphrates ( now called Iraq).</a:t>
            </a:r>
          </a:p>
          <a:p>
            <a:endParaRPr lang="en-US" altLang="en-NL" sz="2800"/>
          </a:p>
          <a:p>
            <a:r>
              <a:rPr lang="en-US" altLang="en-NL" sz="2800"/>
              <a:t>Mesopotamian’s had the know-how in 2100 B.C</a:t>
            </a:r>
          </a:p>
          <a:p>
            <a:endParaRPr lang="en-US" altLang="en-NL" sz="2800"/>
          </a:p>
          <a:p>
            <a:endParaRPr lang="en-US" altLang="en-NL" sz="2400" b="1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CCA2CC1A-9D9E-432A-A4D7-4429D2BB1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CF3537E8-F6F8-4DB0-8D89-F5557B019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40B5DB97-50E6-4CFA-9AD5-F8472FAF4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chemeClr val="tx1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FF99FF"/>
                </a:solidFill>
              </a:rPr>
              <a:t>HISTORY</a:t>
            </a:r>
            <a:r>
              <a:rPr lang="en-US" altLang="en-NL" sz="3600">
                <a:solidFill>
                  <a:srgbClr val="000066"/>
                </a:solidFill>
              </a:rPr>
              <a:t> </a:t>
            </a:r>
            <a:r>
              <a:rPr lang="en-US" altLang="en-NL" sz="3600">
                <a:solidFill>
                  <a:srgbClr val="FF99FF"/>
                </a:solidFill>
              </a:rPr>
              <a:t>OF BEER</a:t>
            </a:r>
            <a:endParaRPr lang="en-US" altLang="en-NL" sz="3200" b="1" i="1"/>
          </a:p>
        </p:txBody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8F9D410F-73BA-4227-9618-15D2C791E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/>
              <a:t>Alexander the Great took beer to Greece and the production was placed under the royal rule.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In the continent, monasteries were the citadels of brewing with major centers being Cologne &amp; Hamburg. The monks across Europe helped to nurture the art of brewing during this period and their malt was specially valued.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 In England in 1188 first national beer tax was levied in order to finance the crusades. </a:t>
            </a:r>
          </a:p>
          <a:p>
            <a:pPr algn="just"/>
            <a:endParaRPr lang="en-US" altLang="en-NL" sz="2800"/>
          </a:p>
          <a:p>
            <a:pPr algn="just">
              <a:buFontTx/>
              <a:buNone/>
            </a:pPr>
            <a:endParaRPr lang="en-US" altLang="en-NL" sz="28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4E48E834-35CF-4D00-A8E0-FA6AB544C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EABB9268-274C-4939-9783-8B511E914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8B2F694E-5235-4CC9-B5B1-04BAA700D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chemeClr val="tx1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FF99FF"/>
                </a:solidFill>
              </a:rPr>
              <a:t>HISTORY</a:t>
            </a:r>
            <a:r>
              <a:rPr lang="en-US" altLang="en-NL" sz="3600">
                <a:solidFill>
                  <a:srgbClr val="000066"/>
                </a:solidFill>
              </a:rPr>
              <a:t> </a:t>
            </a:r>
            <a:r>
              <a:rPr lang="en-US" altLang="en-NL" sz="3600">
                <a:solidFill>
                  <a:srgbClr val="FF99FF"/>
                </a:solidFill>
              </a:rPr>
              <a:t>OF BEER</a:t>
            </a:r>
            <a:endParaRPr lang="en-US" altLang="en-NL" sz="3200" b="1" i="1"/>
          </a:p>
        </p:txBody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56111745-2087-402E-A956-EEB4C6D099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just">
              <a:lnSpc>
                <a:spcPct val="90000"/>
              </a:lnSpc>
            </a:pPr>
            <a:endParaRPr lang="en-US" altLang="en-NL" sz="2400" b="1"/>
          </a:p>
          <a:p>
            <a:pPr>
              <a:lnSpc>
                <a:spcPct val="90000"/>
              </a:lnSpc>
            </a:pPr>
            <a:r>
              <a:rPr lang="en-US" altLang="en-NL" sz="2800"/>
              <a:t>The monks of Bavaria were responsible for an innovation that was to change the face of brewing - bottom fermentation. This bottom fermented beer could be stored for much longer periods - a process known as </a:t>
            </a:r>
            <a:r>
              <a:rPr lang="en-US" altLang="en-NL" sz="2800" i="1"/>
              <a:t>lagering,</a:t>
            </a:r>
            <a:r>
              <a:rPr lang="en-US" altLang="en-NL" sz="2800"/>
              <a:t> from the German word for </a:t>
            </a:r>
            <a:r>
              <a:rPr lang="en-US" altLang="en-NL" sz="2800" i="1"/>
              <a:t>storage.</a:t>
            </a:r>
          </a:p>
          <a:p>
            <a:pPr>
              <a:lnSpc>
                <a:spcPct val="90000"/>
              </a:lnSpc>
            </a:pPr>
            <a:endParaRPr lang="en-US" altLang="en-NL" sz="2800"/>
          </a:p>
          <a:p>
            <a:pPr>
              <a:lnSpc>
                <a:spcPct val="90000"/>
              </a:lnSpc>
            </a:pPr>
            <a:r>
              <a:rPr lang="en-US" altLang="en-NL" sz="2800"/>
              <a:t>In 1516, The Bavarian code of purity was established. This was called </a:t>
            </a:r>
            <a:r>
              <a:rPr lang="en-US" altLang="en-NL" sz="2800">
                <a:solidFill>
                  <a:srgbClr val="CC00CC"/>
                </a:solidFill>
              </a:rPr>
              <a:t>“rheinheitsgebot”</a:t>
            </a:r>
            <a:endParaRPr lang="en-US" altLang="en-NL" sz="2800"/>
          </a:p>
          <a:p>
            <a:pPr>
              <a:lnSpc>
                <a:spcPct val="90000"/>
              </a:lnSpc>
            </a:pPr>
            <a:endParaRPr lang="en-US" altLang="en-NL" sz="2800"/>
          </a:p>
          <a:p>
            <a:pPr>
              <a:lnSpc>
                <a:spcPct val="90000"/>
              </a:lnSpc>
            </a:pPr>
            <a:r>
              <a:rPr lang="en-US" altLang="en-NL" sz="2800"/>
              <a:t>After the religious wars Bavaria emerged as major brewing centre ( 1618 - 1648 )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altLang="en-NL" sz="28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9A610A11-C7C8-4901-AFCC-F7D3FBFA6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45D814C8-9ED2-4127-B9E5-3C882C418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4452" name="Rectangle 4">
            <a:extLst>
              <a:ext uri="{FF2B5EF4-FFF2-40B4-BE49-F238E27FC236}">
                <a16:creationId xmlns:a16="http://schemas.microsoft.com/office/drawing/2014/main" id="{4C452F73-DA3F-4E0C-82DC-FE40B00AA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chemeClr val="tx1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FF99FF"/>
                </a:solidFill>
              </a:rPr>
              <a:t>HISTORY</a:t>
            </a:r>
            <a:r>
              <a:rPr lang="en-US" altLang="en-NL" sz="3600">
                <a:solidFill>
                  <a:srgbClr val="000066"/>
                </a:solidFill>
              </a:rPr>
              <a:t> </a:t>
            </a:r>
            <a:r>
              <a:rPr lang="en-US" altLang="en-NL" sz="3600">
                <a:solidFill>
                  <a:srgbClr val="FF99FF"/>
                </a:solidFill>
              </a:rPr>
              <a:t>OF BEER</a:t>
            </a:r>
            <a:endParaRPr lang="en-US" altLang="en-NL" sz="3200" b="1" i="1"/>
          </a:p>
        </p:txBody>
      </p:sp>
      <p:sp>
        <p:nvSpPr>
          <p:cNvPr id="104453" name="Rectangle 5">
            <a:extLst>
              <a:ext uri="{FF2B5EF4-FFF2-40B4-BE49-F238E27FC236}">
                <a16:creationId xmlns:a16="http://schemas.microsoft.com/office/drawing/2014/main" id="{456A5EA5-CF07-4FB9-9993-C26C53332C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just"/>
            <a:endParaRPr lang="en-US" altLang="en-NL" sz="2400" b="1"/>
          </a:p>
          <a:p>
            <a:r>
              <a:rPr lang="en-US" altLang="en-NL" sz="2800"/>
              <a:t>In 1800’s in Plzen,( later part of the Czech republic) 250 families formed a co-operative called the “Citizen Brewery”, and the new product was called “Pilsner Urquell”. </a:t>
            </a:r>
          </a:p>
          <a:p>
            <a:endParaRPr lang="en-US" altLang="en-NL" sz="2800"/>
          </a:p>
          <a:p>
            <a:r>
              <a:rPr lang="en-US" altLang="en-NL" sz="2800"/>
              <a:t>The brew of 1838 was disastrous.</a:t>
            </a:r>
          </a:p>
          <a:p>
            <a:endParaRPr lang="en-US" altLang="en-NL" sz="2800"/>
          </a:p>
          <a:p>
            <a:r>
              <a:rPr lang="en-US" altLang="en-NL" sz="2800"/>
              <a:t>They then employed a Bavarian brewer , Josef Groll to brew their beer using the bottom fermentation method.</a:t>
            </a:r>
          </a:p>
          <a:p>
            <a:pPr>
              <a:buFontTx/>
              <a:buNone/>
            </a:pPr>
            <a:endParaRPr lang="en-US" altLang="en-NL" sz="28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26">
            <a:extLst>
              <a:ext uri="{FF2B5EF4-FFF2-40B4-BE49-F238E27FC236}">
                <a16:creationId xmlns:a16="http://schemas.microsoft.com/office/drawing/2014/main" id="{600C5D54-AF0B-47F1-9A1E-D30D19248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5475" name="Rectangle 1027">
            <a:extLst>
              <a:ext uri="{FF2B5EF4-FFF2-40B4-BE49-F238E27FC236}">
                <a16:creationId xmlns:a16="http://schemas.microsoft.com/office/drawing/2014/main" id="{4F290D2D-8855-4585-AD4C-EF4A9F64C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05476" name="Rectangle 1028">
            <a:extLst>
              <a:ext uri="{FF2B5EF4-FFF2-40B4-BE49-F238E27FC236}">
                <a16:creationId xmlns:a16="http://schemas.microsoft.com/office/drawing/2014/main" id="{502180FD-5A60-44CE-8AD0-481952AAEA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chemeClr val="tx1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FF99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HISTORY</a:t>
            </a:r>
            <a:r>
              <a:rPr lang="en-US" altLang="en-NL" sz="360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NL" sz="3600">
                <a:solidFill>
                  <a:srgbClr val="FF99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OF BEER</a:t>
            </a:r>
            <a:endParaRPr lang="en-US" altLang="en-NL" sz="3200" b="1" i="1"/>
          </a:p>
        </p:txBody>
      </p:sp>
      <p:sp>
        <p:nvSpPr>
          <p:cNvPr id="105477" name="Rectangle 1029">
            <a:extLst>
              <a:ext uri="{FF2B5EF4-FFF2-40B4-BE49-F238E27FC236}">
                <a16:creationId xmlns:a16="http://schemas.microsoft.com/office/drawing/2014/main" id="{1AB9D629-DA8D-47AF-800E-FA37E886B6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/>
              <a:t>On 5 October 1842, Josef Groll mashed his first batch of beer in Plzen ( known by its German name of Pilsen), and the </a:t>
            </a:r>
            <a:r>
              <a:rPr lang="en-US" altLang="en-NL" sz="2800" i="1"/>
              <a:t>world’s first ever golden coloured lager was born!</a:t>
            </a:r>
          </a:p>
          <a:p>
            <a:pPr algn="just"/>
            <a:endParaRPr lang="en-US" altLang="en-NL" sz="2800"/>
          </a:p>
          <a:p>
            <a:r>
              <a:rPr lang="en-US" altLang="en-NL" sz="2800"/>
              <a:t>Soon what came to be known as the Pilsner style was copied all across the world.</a:t>
            </a:r>
          </a:p>
          <a:p>
            <a:pPr>
              <a:buFontTx/>
              <a:buNone/>
            </a:pPr>
            <a:endParaRPr lang="en-US" altLang="en-NL" sz="2800"/>
          </a:p>
          <a:p>
            <a:r>
              <a:rPr lang="en-US" altLang="en-NL" sz="2800"/>
              <a:t>The 19th century was the “Century of Refrigeration” bringing about the chilling breakthrough.</a:t>
            </a:r>
          </a:p>
          <a:p>
            <a:endParaRPr lang="en-US" altLang="en-NL" sz="28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1409762-AD0A-48BB-9252-B55933A16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</p:spPr>
        <p:txBody>
          <a:bodyPr/>
          <a:lstStyle/>
          <a:p>
            <a:r>
              <a:rPr lang="en-US" altLang="en-NL">
                <a:solidFill>
                  <a:srgbClr val="CC0066"/>
                </a:solidFill>
              </a:rPr>
              <a:t>The Ingredients</a:t>
            </a:r>
            <a:endParaRPr lang="en-US" altLang="en-NL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E3DB747-4956-446B-8B58-B16EF3F13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8305800" cy="5181600"/>
          </a:xfrm>
        </p:spPr>
        <p:txBody>
          <a:bodyPr/>
          <a:lstStyle/>
          <a:p>
            <a:endParaRPr lang="en-US" altLang="en-NL" b="1"/>
          </a:p>
          <a:p>
            <a:r>
              <a:rPr lang="en-US" altLang="en-NL" b="1"/>
              <a:t>Barley </a:t>
            </a:r>
            <a:r>
              <a:rPr lang="en-US" altLang="en-NL"/>
              <a:t>	</a:t>
            </a:r>
            <a:r>
              <a:rPr lang="en-US" altLang="en-NL" sz="2800"/>
              <a:t>The grain undergoes a complex series 			of changes - germination, roasting, and 		mashing before reaching a drinker’s 			glass.</a:t>
            </a:r>
          </a:p>
          <a:p>
            <a:endParaRPr lang="en-US" altLang="en-NL" sz="2800"/>
          </a:p>
          <a:p>
            <a:r>
              <a:rPr lang="en-US" altLang="en-NL" b="1"/>
              <a:t>Water</a:t>
            </a:r>
            <a:r>
              <a:rPr lang="en-US" altLang="en-NL"/>
              <a:t>	</a:t>
            </a:r>
            <a:r>
              <a:rPr lang="en-US" altLang="en-NL" sz="2800"/>
              <a:t>The greatest ingredient of all, ideally should 		be salty and with less mineral content</a:t>
            </a:r>
            <a:endParaRPr lang="en-US" altLang="en-NL"/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BE024CBF-D41A-46D3-BE23-769ACB884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"/>
            <a:ext cx="7772400" cy="827088"/>
          </a:xfrm>
          <a:prstGeom prst="rect">
            <a:avLst/>
          </a:prstGeom>
          <a:solidFill>
            <a:schemeClr val="tx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NL" sz="3600">
                <a:solidFill>
                  <a:srgbClr val="FF99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INGREDIENTS</a:t>
            </a:r>
            <a:endParaRPr lang="en-US" altLang="en-NL" sz="3600" b="1">
              <a:solidFill>
                <a:srgbClr val="FF99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26">
            <a:extLst>
              <a:ext uri="{FF2B5EF4-FFF2-40B4-BE49-F238E27FC236}">
                <a16:creationId xmlns:a16="http://schemas.microsoft.com/office/drawing/2014/main" id="{CCDB5CB1-0D63-4144-8FF3-16F535630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</p:spPr>
        <p:txBody>
          <a:bodyPr/>
          <a:lstStyle/>
          <a:p>
            <a:r>
              <a:rPr lang="en-US" altLang="en-NL">
                <a:solidFill>
                  <a:srgbClr val="CC0066"/>
                </a:solidFill>
              </a:rPr>
              <a:t>The Ingredients</a:t>
            </a:r>
            <a:endParaRPr lang="en-US" altLang="en-NL"/>
          </a:p>
        </p:txBody>
      </p:sp>
      <p:sp>
        <p:nvSpPr>
          <p:cNvPr id="115715" name="Rectangle 1027">
            <a:extLst>
              <a:ext uri="{FF2B5EF4-FFF2-40B4-BE49-F238E27FC236}">
                <a16:creationId xmlns:a16="http://schemas.microsoft.com/office/drawing/2014/main" id="{876297CC-3D0C-45BC-8AFA-3F51A7E48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8305800" cy="5181600"/>
          </a:xfrm>
        </p:spPr>
        <p:txBody>
          <a:bodyPr/>
          <a:lstStyle/>
          <a:p>
            <a:endParaRPr lang="en-US" altLang="en-NL" b="1"/>
          </a:p>
          <a:p>
            <a:r>
              <a:rPr lang="en-US" altLang="en-NL" b="1"/>
              <a:t>Hops</a:t>
            </a:r>
            <a:r>
              <a:rPr lang="en-US" altLang="en-NL"/>
              <a:t>	</a:t>
            </a:r>
            <a:r>
              <a:rPr lang="en-US" altLang="en-NL" sz="2800"/>
              <a:t>One of the most aromatic species in the 		plant kingdom.Used for fermentation and 		preservation.</a:t>
            </a:r>
            <a:endParaRPr lang="en-US" altLang="en-NL"/>
          </a:p>
          <a:p>
            <a:endParaRPr lang="en-US" altLang="en-NL"/>
          </a:p>
          <a:p>
            <a:r>
              <a:rPr lang="en-US" altLang="en-NL" b="1"/>
              <a:t>Yeast</a:t>
            </a:r>
            <a:r>
              <a:rPr lang="en-US" altLang="en-NL"/>
              <a:t>	</a:t>
            </a:r>
            <a:r>
              <a:rPr lang="en-US" altLang="en-NL" sz="2800"/>
              <a:t>The crucial ingredient for fermentation.</a:t>
            </a:r>
            <a:endParaRPr lang="en-US" altLang="en-NL"/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115716" name="Rectangle 1028">
            <a:extLst>
              <a:ext uri="{FF2B5EF4-FFF2-40B4-BE49-F238E27FC236}">
                <a16:creationId xmlns:a16="http://schemas.microsoft.com/office/drawing/2014/main" id="{D0EBD62F-6338-4A2B-A44A-B18564A95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772400" cy="1131888"/>
          </a:xfrm>
          <a:prstGeom prst="rect">
            <a:avLst/>
          </a:prstGeom>
          <a:solidFill>
            <a:schemeClr val="tx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NL" sz="3600">
                <a:solidFill>
                  <a:srgbClr val="FF99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AGENTS</a:t>
            </a:r>
            <a:endParaRPr lang="en-US" altLang="en-NL" sz="3600" b="1">
              <a:solidFill>
                <a:srgbClr val="FF99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utoUpdateAnimBg="0"/>
      <p:bldP spid="11571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8" name="Text Box 2058">
            <a:extLst>
              <a:ext uri="{FF2B5EF4-FFF2-40B4-BE49-F238E27FC236}">
                <a16:creationId xmlns:a16="http://schemas.microsoft.com/office/drawing/2014/main" id="{7358931B-C102-4123-8CF4-4EAFEDA88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200400"/>
            <a:ext cx="1046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solidFill>
                  <a:schemeClr val="accent2"/>
                </a:solidFill>
              </a:rPr>
              <a:t>Barley</a:t>
            </a:r>
            <a:endParaRPr lang="en-US" altLang="en-NL"/>
          </a:p>
        </p:txBody>
      </p:sp>
      <p:sp>
        <p:nvSpPr>
          <p:cNvPr id="94219" name="Text Box 2059">
            <a:extLst>
              <a:ext uri="{FF2B5EF4-FFF2-40B4-BE49-F238E27FC236}">
                <a16:creationId xmlns:a16="http://schemas.microsoft.com/office/drawing/2014/main" id="{29A1B504-09EC-4D2D-847B-D82830270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429000"/>
            <a:ext cx="862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solidFill>
                  <a:srgbClr val="FF0066"/>
                </a:solidFill>
              </a:rPr>
              <a:t>Hops</a:t>
            </a:r>
            <a:endParaRPr lang="en-US" altLang="en-NL"/>
          </a:p>
        </p:txBody>
      </p:sp>
      <p:sp>
        <p:nvSpPr>
          <p:cNvPr id="94220" name="Text Box 2060">
            <a:extLst>
              <a:ext uri="{FF2B5EF4-FFF2-40B4-BE49-F238E27FC236}">
                <a16:creationId xmlns:a16="http://schemas.microsoft.com/office/drawing/2014/main" id="{C8159D6D-E97E-44C3-9E1C-92C199030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5070475"/>
            <a:ext cx="912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solidFill>
                  <a:schemeClr val="accent1"/>
                </a:solidFill>
              </a:rPr>
              <a:t>Yeast</a:t>
            </a:r>
            <a:endParaRPr lang="en-US" altLang="en-NL"/>
          </a:p>
        </p:txBody>
      </p:sp>
      <p:pic>
        <p:nvPicPr>
          <p:cNvPr id="94221" name="Picture 2061">
            <a:extLst>
              <a:ext uri="{FF2B5EF4-FFF2-40B4-BE49-F238E27FC236}">
                <a16:creationId xmlns:a16="http://schemas.microsoft.com/office/drawing/2014/main" id="{D60829FD-E8B9-41B6-8BBB-255CEFD8E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2097088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22" name="Picture 2062">
            <a:extLst>
              <a:ext uri="{FF2B5EF4-FFF2-40B4-BE49-F238E27FC236}">
                <a16:creationId xmlns:a16="http://schemas.microsoft.com/office/drawing/2014/main" id="{2D76B383-0549-4B52-BA40-7249A4FD0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762000"/>
            <a:ext cx="1560513" cy="262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23" name="Picture 2063">
            <a:extLst>
              <a:ext uri="{FF2B5EF4-FFF2-40B4-BE49-F238E27FC236}">
                <a16:creationId xmlns:a16="http://schemas.microsoft.com/office/drawing/2014/main" id="{6E0B0855-E4F7-42EF-B797-3796BE56F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667000"/>
            <a:ext cx="1905000" cy="37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050">
            <a:extLst>
              <a:ext uri="{FF2B5EF4-FFF2-40B4-BE49-F238E27FC236}">
                <a16:creationId xmlns:a16="http://schemas.microsoft.com/office/drawing/2014/main" id="{4AEA90F1-A599-4453-8506-FCDD0EC75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75438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0BCEBAA-789A-447A-8EA7-77383C74E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9144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MANUFACTURE OF BEER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21313F2-5ACA-4DDB-89C7-7B6CBF189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buFontTx/>
              <a:buNone/>
            </a:pPr>
            <a:r>
              <a:rPr lang="en-US" altLang="en-NL" b="1" u="sng"/>
              <a:t>The Basic Recipe </a:t>
            </a:r>
          </a:p>
          <a:p>
            <a:pPr algn="ctr">
              <a:buFontTx/>
              <a:buNone/>
            </a:pPr>
            <a:endParaRPr lang="en-US" altLang="en-NL"/>
          </a:p>
          <a:p>
            <a:r>
              <a:rPr lang="en-US" altLang="en-NL" sz="2800" b="1"/>
              <a:t>Barley is turned into Malt.</a:t>
            </a:r>
          </a:p>
          <a:p>
            <a:r>
              <a:rPr lang="en-US" altLang="en-NL" sz="2800" b="1"/>
              <a:t>Malt is cooked in hot water.</a:t>
            </a:r>
          </a:p>
          <a:p>
            <a:r>
              <a:rPr lang="en-US" altLang="en-NL" sz="2800" b="1"/>
              <a:t>Hops are added as an agent for flavoring and preservation.</a:t>
            </a:r>
          </a:p>
          <a:p>
            <a:r>
              <a:rPr lang="en-US" altLang="en-NL" sz="2800" b="1"/>
              <a:t>Yeast is added to bring about the fermentation.</a:t>
            </a:r>
            <a:endParaRPr lang="en-US" altLang="en-NL" sz="2400"/>
          </a:p>
          <a:p>
            <a:pPr>
              <a:buFontTx/>
              <a:buNone/>
            </a:pPr>
            <a:endParaRPr lang="en-US" altLang="en-NL" sz="36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3BB29908-434F-42B5-A734-FCBD9D319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915400" cy="5791200"/>
          </a:xfrm>
        </p:spPr>
        <p:txBody>
          <a:bodyPr/>
          <a:lstStyle/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Barley provides the best extraction rate of sugars, and therefore by far the most favoured by brewers the world over.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To produce good malt, the barley must have plump sound grains and must germinate at an even rate. Should be low in nitrogen, as nitrogen affects fermentation.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Barley is dried in order to reduce the moisture it has retained. It is kept dormant for a month. Since it later improves germination, and ensures a longer shelf life ( a year ).</a:t>
            </a:r>
          </a:p>
          <a:p>
            <a:pPr algn="just">
              <a:buFontTx/>
              <a:buNone/>
            </a:pPr>
            <a:r>
              <a:rPr lang="en-US" altLang="en-NL" sz="2800"/>
              <a:t>	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4AEFDFE7-8ECE-4A1F-A21D-BADAADB252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9144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MALT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>
            <a:extLst>
              <a:ext uri="{FF2B5EF4-FFF2-40B4-BE49-F238E27FC236}">
                <a16:creationId xmlns:a16="http://schemas.microsoft.com/office/drawing/2014/main" id="{5A4BAFE4-6398-4AF7-A52D-0D6EB6844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endParaRPr lang="en-US" altLang="en-NL" sz="2800"/>
          </a:p>
          <a:p>
            <a:pPr algn="just">
              <a:buFontTx/>
              <a:buNone/>
            </a:pPr>
            <a:r>
              <a:rPr lang="en-US" altLang="en-NL" sz="2800" b="1" u="sng"/>
              <a:t>Soaking the Grain</a:t>
            </a:r>
            <a:endParaRPr lang="en-US" altLang="en-NL" sz="2800"/>
          </a:p>
          <a:p>
            <a:pPr algn="just"/>
            <a:r>
              <a:rPr lang="en-US" altLang="en-NL" sz="2800"/>
              <a:t>In traditional floor malting, the grain is soaked in large water cisterns for 2-3 days.</a:t>
            </a:r>
          </a:p>
          <a:p>
            <a:pPr algn="just">
              <a:buFontTx/>
              <a:buNone/>
            </a:pPr>
            <a:endParaRPr lang="en-US" altLang="en-NL" sz="2800"/>
          </a:p>
          <a:p>
            <a:pPr>
              <a:buFontTx/>
              <a:buNone/>
            </a:pPr>
            <a:r>
              <a:rPr lang="en-US" altLang="en-NL" sz="2800" b="1" u="sng"/>
              <a:t>Germination</a:t>
            </a:r>
            <a:endParaRPr lang="en-US" altLang="en-NL" sz="2800"/>
          </a:p>
          <a:p>
            <a:r>
              <a:rPr lang="en-US" altLang="en-NL" sz="2800"/>
              <a:t>The damp grain is emptied onto huge germinating floors, and evenly spread, where it is allowed to stay for a period of 5 days to sprout &amp; grow. This is an important process, as it changes starches in the seeds to sugar. At this stage the malt is called </a:t>
            </a:r>
            <a:r>
              <a:rPr lang="en-US" altLang="en-NL" sz="2800">
                <a:solidFill>
                  <a:srgbClr val="CC00CC"/>
                </a:solidFill>
              </a:rPr>
              <a:t>“Green Malt”</a:t>
            </a:r>
          </a:p>
          <a:p>
            <a:pPr>
              <a:buFontTx/>
              <a:buNone/>
            </a:pPr>
            <a:endParaRPr lang="en-US" altLang="en-NL" sz="2800">
              <a:solidFill>
                <a:srgbClr val="3333FF"/>
              </a:solidFill>
            </a:endParaRPr>
          </a:p>
        </p:txBody>
      </p:sp>
      <p:sp>
        <p:nvSpPr>
          <p:cNvPr id="107523" name="Rectangle 1027">
            <a:extLst>
              <a:ext uri="{FF2B5EF4-FFF2-40B4-BE49-F238E27FC236}">
                <a16:creationId xmlns:a16="http://schemas.microsoft.com/office/drawing/2014/main" id="{8CDA9DE5-2CC4-4FA3-A749-62702D57C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6858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MALT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id="{21DCD254-4796-472F-BC56-DB7318A541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60960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en-NL" sz="2800" b="1">
                <a:solidFill>
                  <a:srgbClr val="FF0000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altLang="en-NL" sz="3000" b="1" u="sng"/>
              <a:t>Baking</a:t>
            </a:r>
          </a:p>
          <a:p>
            <a:r>
              <a:rPr lang="en-US" altLang="en-NL" sz="3000"/>
              <a:t>Germination is brought to a sharp halt, where the “Green Malt” is send to the kiln, where it is baked for 2 days at 80-110 C. Some use wood fired kilns to give the malt a smoky flavour. The higher the temperature, the darker the colour and stronger the flavour.</a:t>
            </a:r>
          </a:p>
          <a:p>
            <a:endParaRPr lang="en-US" altLang="en-NL" sz="3000"/>
          </a:p>
          <a:p>
            <a:pPr algn="just"/>
            <a:r>
              <a:rPr lang="en-US" altLang="en-NL" sz="3000"/>
              <a:t>Brewers skillfully blend different malts to produce different beers.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BF80C4E0-E2D5-43A7-9FF3-9C2B4C9F3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8382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MALT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B6D0CAB-FC3B-4495-A54D-F8ABB99F8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3622BDE-7873-43F9-A498-4DA1FF9BF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768C0F40-D8D9-4C13-9200-11264077BE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3810000" cy="5257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400" b="1" u="sng"/>
              <a:t>BASIC PURPOSE</a:t>
            </a:r>
            <a:r>
              <a:rPr lang="en-US" altLang="en-NL" sz="2400" u="sng"/>
              <a:t>:</a:t>
            </a:r>
            <a:endParaRPr lang="en-US" altLang="en-NL" sz="2800" u="sng"/>
          </a:p>
          <a:p>
            <a:pPr lvl="1"/>
            <a:r>
              <a:rPr lang="en-US" altLang="en-NL" sz="2400" b="1"/>
              <a:t>To render soluble starches contained the barley</a:t>
            </a:r>
            <a:r>
              <a:rPr lang="en-US" altLang="en-NL" sz="2400" b="1">
                <a:solidFill>
                  <a:srgbClr val="006600"/>
                </a:solidFill>
              </a:rPr>
              <a:t>.</a:t>
            </a:r>
            <a:endParaRPr lang="en-US" altLang="en-NL" sz="2400" b="1"/>
          </a:p>
          <a:p>
            <a:r>
              <a:rPr lang="en-US" altLang="en-NL" sz="2400" b="1" u="sng"/>
              <a:t>THE ACTION</a:t>
            </a:r>
            <a:r>
              <a:rPr lang="en-US" altLang="en-NL" sz="2800"/>
              <a:t>:</a:t>
            </a:r>
          </a:p>
          <a:p>
            <a:pPr>
              <a:buFontTx/>
              <a:buNone/>
            </a:pPr>
            <a:r>
              <a:rPr lang="en-US" altLang="en-NL" sz="2800" b="1">
                <a:solidFill>
                  <a:srgbClr val="CC00CC"/>
                </a:solidFill>
              </a:rPr>
              <a:t>Polysaccharides</a:t>
            </a:r>
          </a:p>
          <a:p>
            <a:pPr algn="ctr">
              <a:buFontTx/>
              <a:buNone/>
            </a:pPr>
            <a:r>
              <a:rPr lang="en-US" altLang="en-NL" sz="2400" b="1"/>
              <a:t>   </a:t>
            </a:r>
          </a:p>
          <a:p>
            <a:pPr>
              <a:buFontTx/>
              <a:buNone/>
            </a:pPr>
            <a:endParaRPr lang="en-US" altLang="en-NL" sz="2400" b="1"/>
          </a:p>
          <a:p>
            <a:pPr>
              <a:buFontTx/>
              <a:buNone/>
            </a:pPr>
            <a:endParaRPr lang="en-US" altLang="en-NL" sz="2400" b="1"/>
          </a:p>
          <a:p>
            <a:pPr>
              <a:buFontTx/>
              <a:buNone/>
            </a:pPr>
            <a:r>
              <a:rPr lang="en-US" altLang="en-NL" sz="2400" b="1"/>
              <a:t>	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D0784FB0-4076-4637-940E-7DE7DBD508E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43000"/>
            <a:ext cx="3810000" cy="495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 u="sng"/>
              <a:t>THE STEPS</a:t>
            </a:r>
            <a:r>
              <a:rPr lang="en-US" altLang="en-NL" sz="2800"/>
              <a:t>:</a:t>
            </a:r>
          </a:p>
          <a:p>
            <a:pPr lvl="1"/>
            <a:r>
              <a:rPr lang="en-US" altLang="en-NL"/>
              <a:t>Controlled germination by </a:t>
            </a:r>
            <a:r>
              <a:rPr lang="en-US" altLang="en-NL" b="1" i="1">
                <a:solidFill>
                  <a:srgbClr val="CC00CC"/>
                </a:solidFill>
              </a:rPr>
              <a:t>steeping.</a:t>
            </a:r>
          </a:p>
          <a:p>
            <a:pPr lvl="1"/>
            <a:r>
              <a:rPr lang="en-US" altLang="en-NL"/>
              <a:t>Drying is done, roasting to produce dark beer.</a:t>
            </a:r>
          </a:p>
          <a:p>
            <a:pPr lvl="1"/>
            <a:r>
              <a:rPr lang="en-US" altLang="en-NL"/>
              <a:t>malt is milled into </a:t>
            </a:r>
            <a:r>
              <a:rPr lang="en-US" altLang="en-NL" b="1" i="1">
                <a:solidFill>
                  <a:srgbClr val="CC00CC"/>
                </a:solidFill>
              </a:rPr>
              <a:t>grist.</a:t>
            </a:r>
          </a:p>
        </p:txBody>
      </p:sp>
      <p:sp>
        <p:nvSpPr>
          <p:cNvPr id="15367" name="Line 7">
            <a:extLst>
              <a:ext uri="{FF2B5EF4-FFF2-40B4-BE49-F238E27FC236}">
                <a16:creationId xmlns:a16="http://schemas.microsoft.com/office/drawing/2014/main" id="{85A3DFD1-EFA7-40D9-9BCB-25CD1ED5B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495800"/>
            <a:ext cx="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68" name="Line 8">
            <a:extLst>
              <a:ext uri="{FF2B5EF4-FFF2-40B4-BE49-F238E27FC236}">
                <a16:creationId xmlns:a16="http://schemas.microsoft.com/office/drawing/2014/main" id="{88475342-12E8-4BAE-A87C-9AA35B8A0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7950" y="4800600"/>
            <a:ext cx="63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69" name="AutoShape 9">
            <a:extLst>
              <a:ext uri="{FF2B5EF4-FFF2-40B4-BE49-F238E27FC236}">
                <a16:creationId xmlns:a16="http://schemas.microsoft.com/office/drawing/2014/main" id="{71A17292-E1E2-4DB5-854C-EC407B7431A4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035050" y="4921250"/>
            <a:ext cx="444500" cy="368300"/>
          </a:xfrm>
          <a:prstGeom prst="rightArrow">
            <a:avLst>
              <a:gd name="adj1" fmla="val 50000"/>
              <a:gd name="adj2" fmla="val 6035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70" name="AutoShape 10">
            <a:extLst>
              <a:ext uri="{FF2B5EF4-FFF2-40B4-BE49-F238E27FC236}">
                <a16:creationId xmlns:a16="http://schemas.microsoft.com/office/drawing/2014/main" id="{72443352-954E-4575-A715-D586D5C6425C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2901950" y="4959350"/>
            <a:ext cx="520700" cy="368300"/>
          </a:xfrm>
          <a:prstGeom prst="rightArrow">
            <a:avLst>
              <a:gd name="adj1" fmla="val 50000"/>
              <a:gd name="adj2" fmla="val 70696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71" name="AutoShape 11">
            <a:extLst>
              <a:ext uri="{FF2B5EF4-FFF2-40B4-BE49-F238E27FC236}">
                <a16:creationId xmlns:a16="http://schemas.microsoft.com/office/drawing/2014/main" id="{D50CC815-7768-486A-9A43-C3603E2F8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200400"/>
            <a:ext cx="3111500" cy="6858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72" name="AutoShape 12">
            <a:extLst>
              <a:ext uri="{FF2B5EF4-FFF2-40B4-BE49-F238E27FC236}">
                <a16:creationId xmlns:a16="http://schemas.microsoft.com/office/drawing/2014/main" id="{87298C2E-3B6C-4329-9F11-6CA4E1B84D3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181100" y="3924300"/>
            <a:ext cx="520700" cy="444500"/>
          </a:xfrm>
          <a:prstGeom prst="rightArrow">
            <a:avLst>
              <a:gd name="adj1" fmla="val 50000"/>
              <a:gd name="adj2" fmla="val 5857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73" name="AutoShape 13">
            <a:extLst>
              <a:ext uri="{FF2B5EF4-FFF2-40B4-BE49-F238E27FC236}">
                <a16:creationId xmlns:a16="http://schemas.microsoft.com/office/drawing/2014/main" id="{FE25C764-A654-472A-A6D0-F39FFAD0AF8F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2857500" y="3924300"/>
            <a:ext cx="520700" cy="444500"/>
          </a:xfrm>
          <a:prstGeom prst="rightArrow">
            <a:avLst>
              <a:gd name="adj1" fmla="val 50000"/>
              <a:gd name="adj2" fmla="val 5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AU" altLang="en-NL"/>
          </a:p>
        </p:txBody>
      </p:sp>
      <p:sp>
        <p:nvSpPr>
          <p:cNvPr id="15374" name="Rectangle 14">
            <a:extLst>
              <a:ext uri="{FF2B5EF4-FFF2-40B4-BE49-F238E27FC236}">
                <a16:creationId xmlns:a16="http://schemas.microsoft.com/office/drawing/2014/main" id="{42E3A744-EE38-4073-8AF6-5EFF62CAC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1758950"/>
            <a:ext cx="3721100" cy="402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5375" name="Text Box 15">
            <a:extLst>
              <a:ext uri="{FF2B5EF4-FFF2-40B4-BE49-F238E27FC236}">
                <a16:creationId xmlns:a16="http://schemas.microsoft.com/office/drawing/2014/main" id="{4000B940-8F20-4621-BA1B-CE1D820F1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343400"/>
            <a:ext cx="1257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latin typeface="Book Antiqua" panose="02040602050305030304" pitchFamily="18" charset="0"/>
              </a:rPr>
              <a:t>Maltose</a:t>
            </a:r>
            <a:endParaRPr lang="en-US" altLang="en-NL">
              <a:latin typeface="Book Antiqua" panose="02040602050305030304" pitchFamily="18" charset="0"/>
            </a:endParaRPr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F3956F63-1B00-4B2D-9F41-188656BDE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419600"/>
            <a:ext cx="121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latin typeface="Book Antiqua" panose="02040602050305030304" pitchFamily="18" charset="0"/>
              </a:rPr>
              <a:t>Dextrin</a:t>
            </a:r>
            <a:endParaRPr lang="en-US" altLang="en-NL">
              <a:latin typeface="Book Antiqua" panose="02040602050305030304" pitchFamily="18" charset="0"/>
            </a:endParaRPr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3D637744-A741-4A0E-93A7-AC4E6F684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410200"/>
            <a:ext cx="1246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latin typeface="Book Antiqua" panose="02040602050305030304" pitchFamily="18" charset="0"/>
              </a:rPr>
              <a:t>Alcohol</a:t>
            </a:r>
            <a:endParaRPr lang="en-US" altLang="en-NL">
              <a:latin typeface="Book Antiqua" panose="02040602050305030304" pitchFamily="18" charset="0"/>
            </a:endParaRPr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0FB3D24F-854E-4801-B9EB-B47A81856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410200"/>
            <a:ext cx="16462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L" b="1">
                <a:latin typeface="Book Antiqua" panose="02040602050305030304" pitchFamily="18" charset="0"/>
              </a:rPr>
              <a:t>Fullness</a:t>
            </a:r>
          </a:p>
          <a:p>
            <a:r>
              <a:rPr lang="en-US" altLang="en-NL" b="1">
                <a:latin typeface="Book Antiqua" panose="02040602050305030304" pitchFamily="18" charset="0"/>
              </a:rPr>
              <a:t>of flavours</a:t>
            </a:r>
            <a:endParaRPr lang="en-US" altLang="en-NL">
              <a:latin typeface="Book Antiqua" panose="02040602050305030304" pitchFamily="18" charset="0"/>
            </a:endParaRP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401C9389-48E4-482A-AA15-11AB36F8E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3600" b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MALTING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D0D5BA2C-F409-4226-8347-6E1DFD5B0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62484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en-NL" sz="2800" b="1">
                <a:solidFill>
                  <a:srgbClr val="3333FF"/>
                </a:solidFill>
              </a:rPr>
              <a:t>	</a:t>
            </a:r>
          </a:p>
          <a:p>
            <a:pPr algn="just">
              <a:buFontTx/>
              <a:buNone/>
            </a:pPr>
            <a:r>
              <a:rPr lang="en-US" altLang="en-NL" sz="2800" b="1" u="sng"/>
              <a:t>The first stage of Brewing Process</a:t>
            </a:r>
            <a:r>
              <a:rPr lang="en-US" altLang="en-NL" sz="2800" b="1"/>
              <a:t> :</a:t>
            </a:r>
          </a:p>
          <a:p>
            <a:pPr algn="just">
              <a:buFontTx/>
              <a:buNone/>
            </a:pPr>
            <a:endParaRPr lang="en-US" altLang="en-NL" sz="2800" b="1"/>
          </a:p>
          <a:p>
            <a:pPr algn="just"/>
            <a:r>
              <a:rPr lang="en-US" altLang="en-NL" sz="2800"/>
              <a:t>Malt mixed with hot water to form mash. 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The vessel is called a </a:t>
            </a:r>
            <a:r>
              <a:rPr lang="en-US" altLang="en-NL" sz="2800" b="1" i="1">
                <a:solidFill>
                  <a:srgbClr val="CC00CC"/>
                </a:solidFill>
              </a:rPr>
              <a:t>mash tun</a:t>
            </a:r>
            <a:r>
              <a:rPr lang="en-US" altLang="en-NL" sz="2800"/>
              <a:t>.</a:t>
            </a:r>
          </a:p>
          <a:p>
            <a:pPr algn="just">
              <a:buFontTx/>
              <a:buNone/>
            </a:pPr>
            <a:endParaRPr lang="en-US" altLang="en-NL" sz="2800"/>
          </a:p>
          <a:p>
            <a:pPr algn="just"/>
            <a:r>
              <a:rPr lang="en-US" altLang="en-NL" sz="2800"/>
              <a:t>Objective is conversion of starches in malt into fermentable sugars.</a:t>
            </a:r>
          </a:p>
          <a:p>
            <a:pPr algn="just">
              <a:buFontTx/>
              <a:buNone/>
            </a:pPr>
            <a:r>
              <a:rPr lang="en-US" altLang="en-NL" sz="2800" b="1"/>
              <a:t>	</a:t>
            </a:r>
            <a:endParaRPr lang="en-US" altLang="en-NL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0015D00F-6E41-46CA-8138-75D5171AD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6858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STEPS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026">
            <a:extLst>
              <a:ext uri="{FF2B5EF4-FFF2-40B4-BE49-F238E27FC236}">
                <a16:creationId xmlns:a16="http://schemas.microsoft.com/office/drawing/2014/main" id="{DA76CBCE-CB28-4001-921B-D5F9E2C6DB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763000" cy="62484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en-NL" sz="2800" b="1">
                <a:solidFill>
                  <a:srgbClr val="3333FF"/>
                </a:solidFill>
              </a:rPr>
              <a:t>	</a:t>
            </a:r>
            <a:endParaRPr lang="en-US" altLang="en-NL" sz="2800"/>
          </a:p>
          <a:p>
            <a:pPr algn="just">
              <a:buFontTx/>
              <a:buNone/>
            </a:pPr>
            <a:r>
              <a:rPr lang="en-US" altLang="en-NL" sz="2800" b="1"/>
              <a:t>	</a:t>
            </a:r>
            <a:r>
              <a:rPr lang="en-US" altLang="en-NL" sz="2800" b="1" u="sng"/>
              <a:t>Mashing takes place by 2 methods</a:t>
            </a:r>
            <a:r>
              <a:rPr lang="en-US" altLang="en-NL" sz="2800"/>
              <a:t> :</a:t>
            </a:r>
          </a:p>
          <a:p>
            <a:pPr algn="just">
              <a:buFontTx/>
              <a:buNone/>
            </a:pPr>
            <a:endParaRPr lang="en-US" altLang="en-NL" sz="2800"/>
          </a:p>
          <a:p>
            <a:pPr algn="just"/>
            <a:r>
              <a:rPr lang="en-US" altLang="en-NL" sz="2800" b="1"/>
              <a:t>Infusion</a:t>
            </a:r>
            <a:r>
              <a:rPr lang="en-US" altLang="en-NL" sz="2800"/>
              <a:t> = carried out at a temp of 65-68deg C for 1-2 hrs. Results in warm, thick, sweet liquid called “sweet wort”, which is drained out.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 b="1"/>
              <a:t>Decoction</a:t>
            </a:r>
            <a:r>
              <a:rPr lang="en-US" altLang="en-NL" sz="2800"/>
              <a:t> = More widely used, brings about more exhaustive conversion of starches. Batches of mash are slowly brought to a boil, and returned back to the mash. Starts at 35deg C until temps reach 75deg C.</a:t>
            </a:r>
            <a:endParaRPr lang="en-US" altLang="en-NL"/>
          </a:p>
        </p:txBody>
      </p:sp>
      <p:sp>
        <p:nvSpPr>
          <p:cNvPr id="108547" name="Rectangle 1027">
            <a:extLst>
              <a:ext uri="{FF2B5EF4-FFF2-40B4-BE49-F238E27FC236}">
                <a16:creationId xmlns:a16="http://schemas.microsoft.com/office/drawing/2014/main" id="{9515B791-009A-4186-87B9-5BE3065699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609600"/>
          </a:xfr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STEPS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ED6059A7-BD23-4624-BD2C-028AA42F3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763000" cy="5486400"/>
          </a:xfrm>
        </p:spPr>
        <p:txBody>
          <a:bodyPr/>
          <a:lstStyle/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Process could last for 5-6 hours.</a:t>
            </a:r>
          </a:p>
          <a:p>
            <a:pPr algn="just">
              <a:buFontTx/>
              <a:buNone/>
            </a:pPr>
            <a:endParaRPr lang="en-US" altLang="en-NL" sz="2800"/>
          </a:p>
          <a:p>
            <a:pPr algn="just"/>
            <a:r>
              <a:rPr lang="en-US" altLang="en-NL" sz="2800"/>
              <a:t>The aim of this method is to extract as much sugar from the malt at different temperatures.</a:t>
            </a:r>
          </a:p>
          <a:p>
            <a:pPr algn="just">
              <a:buFontTx/>
              <a:buNone/>
            </a:pPr>
            <a:endParaRPr lang="en-US" altLang="en-NL" sz="2800"/>
          </a:p>
          <a:p>
            <a:pPr algn="just"/>
            <a:r>
              <a:rPr lang="en-US" altLang="en-NL" sz="2800"/>
              <a:t>The method is usually used in conjunction with another filter vessel called the </a:t>
            </a:r>
            <a:r>
              <a:rPr lang="en-US" altLang="en-NL" sz="2800" b="1" i="1">
                <a:solidFill>
                  <a:srgbClr val="CC00CC"/>
                </a:solidFill>
              </a:rPr>
              <a:t>lauter tun</a:t>
            </a:r>
            <a:r>
              <a:rPr lang="en-US" altLang="en-NL" sz="2800"/>
              <a:t>.</a:t>
            </a:r>
          </a:p>
          <a:p>
            <a:pPr algn="just">
              <a:buFontTx/>
              <a:buNone/>
            </a:pPr>
            <a:endParaRPr lang="en-US" altLang="en-NL" sz="2800"/>
          </a:p>
          <a:p>
            <a:pPr algn="just">
              <a:buFontTx/>
              <a:buNone/>
            </a:pPr>
            <a:endParaRPr lang="en-US" altLang="en-NL">
              <a:solidFill>
                <a:srgbClr val="3333FF"/>
              </a:solidFill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CE4F54CC-3FEF-413A-AE92-AC13CBB6C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04800"/>
            <a:ext cx="7772400" cy="762000"/>
          </a:xfrm>
          <a:prstGeom prst="rect">
            <a:avLst/>
          </a:prstGeo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STEPS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536CDA7F-8C4F-4863-B98A-4FEEAB073B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763000" cy="5486400"/>
          </a:xfrm>
        </p:spPr>
        <p:txBody>
          <a:bodyPr/>
          <a:lstStyle/>
          <a:p>
            <a:pPr algn="just">
              <a:buFontTx/>
              <a:buNone/>
            </a:pPr>
            <a:endParaRPr lang="en-US" altLang="en-NL" sz="2800"/>
          </a:p>
          <a:p>
            <a:pPr algn="just"/>
            <a:r>
              <a:rPr lang="en-US" altLang="en-NL" sz="2800"/>
              <a:t>The lauter tun contains rotating blades / knives that keep the bottom of the mash open, thus allowing the sweet wort to drain more easily.</a:t>
            </a:r>
          </a:p>
          <a:p>
            <a:pPr algn="just"/>
            <a:endParaRPr lang="en-US" altLang="en-NL" sz="2800"/>
          </a:p>
          <a:p>
            <a:pPr algn="just"/>
            <a:r>
              <a:rPr lang="en-US" altLang="en-NL" sz="2800"/>
              <a:t>This is the liquid from which beer is brewed</a:t>
            </a:r>
            <a:r>
              <a:rPr lang="en-US" altLang="en-NL" sz="2800">
                <a:solidFill>
                  <a:srgbClr val="3333FF"/>
                </a:solidFill>
              </a:rPr>
              <a:t>.</a:t>
            </a:r>
            <a:endParaRPr lang="en-US" altLang="en-NL">
              <a:solidFill>
                <a:srgbClr val="3333FF"/>
              </a:solidFill>
            </a:endParaRP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8C4AD596-0216-4DAD-8806-79B65B97D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04800"/>
            <a:ext cx="7772400" cy="762000"/>
          </a:xfrm>
          <a:prstGeom prst="rect">
            <a:avLst/>
          </a:prstGeom>
          <a:solidFill>
            <a:schemeClr val="tx2"/>
          </a:solidFill>
          <a:ln w="12700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anose="02040602050305030304" pitchFamily="18" charset="0"/>
              </a:rPr>
              <a:t>STEPS</a:t>
            </a:r>
            <a:endParaRPr lang="en-US" altLang="en-NL" sz="3600" b="1" i="1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6BFB11D-C403-4EC2-A68D-7E200D5FE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699CC4B-7897-4455-AEC3-37FCE87B6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64299C60-6861-4901-B5B0-E1F609F22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BREWING</a:t>
            </a:r>
            <a:endParaRPr lang="en-US" altLang="en-NL">
              <a:solidFill>
                <a:srgbClr val="00CCFF"/>
              </a:solidFill>
            </a:endParaRP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193CFC39-EC8B-4548-AFC8-957D109E62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3581400" cy="5105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000" b="1" u="sng">
                <a:solidFill>
                  <a:schemeClr val="tx2"/>
                </a:solidFill>
                <a:latin typeface="Arial" panose="020B0604020202020204" pitchFamily="34" charset="0"/>
              </a:rPr>
              <a:t>THE PURPOSE</a:t>
            </a:r>
            <a:r>
              <a:rPr lang="en-US" altLang="en-NL" sz="2800" u="sng">
                <a:solidFill>
                  <a:schemeClr val="tx2"/>
                </a:solidFill>
                <a:latin typeface="Arial" panose="020B0604020202020204" pitchFamily="34" charset="0"/>
              </a:rPr>
              <a:t>:</a:t>
            </a:r>
          </a:p>
          <a:p>
            <a:pPr lvl="1"/>
            <a:r>
              <a:rPr lang="en-US" altLang="en-NL" sz="2000" b="1">
                <a:solidFill>
                  <a:schemeClr val="tx2"/>
                </a:solidFill>
                <a:latin typeface="Arial" panose="020B0604020202020204" pitchFamily="34" charset="0"/>
              </a:rPr>
              <a:t>To obtain the basic fermentable liquid for the production of beer.</a:t>
            </a:r>
            <a:endParaRPr lang="en-US" altLang="en-NL" sz="1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en-US" altLang="en-NL" sz="2000" b="1" u="sng">
                <a:solidFill>
                  <a:schemeClr val="tx2"/>
                </a:solidFill>
                <a:latin typeface="Arial" panose="020B0604020202020204" pitchFamily="34" charset="0"/>
              </a:rPr>
              <a:t>THE ACTION</a:t>
            </a:r>
            <a:endParaRPr lang="en-US" altLang="en-NL" u="sng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lvl="1"/>
            <a:r>
              <a:rPr lang="en-US" altLang="en-NL" sz="2400" b="1">
                <a:solidFill>
                  <a:srgbClr val="CC00CC"/>
                </a:solidFill>
                <a:latin typeface="Arial" panose="020B0604020202020204" pitchFamily="34" charset="0"/>
              </a:rPr>
              <a:t>GRIST</a:t>
            </a:r>
            <a:endParaRPr lang="en-US" altLang="en-NL" sz="2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r>
              <a:rPr lang="en-US" altLang="en-NL" sz="1600">
                <a:solidFill>
                  <a:schemeClr val="tx2"/>
                </a:solidFill>
                <a:latin typeface="Arial" panose="020B0604020202020204" pitchFamily="34" charset="0"/>
              </a:rPr>
              <a:t>			</a:t>
            </a:r>
            <a:r>
              <a:rPr lang="en-US" altLang="en-NL" sz="2400">
                <a:solidFill>
                  <a:schemeClr val="tx2"/>
                </a:solidFill>
                <a:latin typeface="Arial" panose="020B0604020202020204" pitchFamily="34" charset="0"/>
              </a:rPr>
              <a:t>Add H</a:t>
            </a:r>
            <a:r>
              <a:rPr lang="en-US" altLang="en-NL" sz="2000">
                <a:solidFill>
                  <a:schemeClr val="tx2"/>
                </a:solidFill>
                <a:latin typeface="Arial" panose="020B0604020202020204" pitchFamily="34" charset="0"/>
              </a:rPr>
              <a:t>2</a:t>
            </a:r>
            <a:r>
              <a:rPr lang="en-US" altLang="en-NL" sz="2400">
                <a:solidFill>
                  <a:schemeClr val="tx2"/>
                </a:solidFill>
                <a:latin typeface="Arial" panose="020B0604020202020204" pitchFamily="34" charset="0"/>
              </a:rPr>
              <a:t>O</a:t>
            </a:r>
          </a:p>
          <a:p>
            <a:pPr lvl="1">
              <a:buFontTx/>
              <a:buNone/>
            </a:pPr>
            <a:r>
              <a:rPr lang="en-US" altLang="en-NL" sz="2400">
                <a:solidFill>
                  <a:schemeClr val="tx2"/>
                </a:solidFill>
                <a:latin typeface="Arial" panose="020B0604020202020204" pitchFamily="34" charset="0"/>
              </a:rPr>
              <a:t>			( warm)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  <a:latin typeface="Arial" panose="020B0604020202020204" pitchFamily="34" charset="0"/>
              </a:rPr>
              <a:t>MASH</a:t>
            </a:r>
            <a:endParaRPr lang="en-US" altLang="en-NL" sz="2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r>
              <a:rPr lang="en-US" altLang="en-NL" sz="2400">
                <a:solidFill>
                  <a:schemeClr val="tx2"/>
                </a:solidFill>
                <a:latin typeface="Arial" panose="020B0604020202020204" pitchFamily="34" charset="0"/>
              </a:rPr>
              <a:t>			BOIL</a:t>
            </a:r>
          </a:p>
          <a:p>
            <a:pPr lvl="1"/>
            <a:endParaRPr lang="en-US" altLang="en-NL" sz="2400" b="1">
              <a:solidFill>
                <a:srgbClr val="CC00CC"/>
              </a:solidFill>
              <a:latin typeface="Arial" panose="020B0604020202020204" pitchFamily="34" charset="0"/>
            </a:endParaRPr>
          </a:p>
          <a:p>
            <a:pPr lvl="1"/>
            <a:r>
              <a:rPr lang="en-US" altLang="en-NL" sz="2400" b="1">
                <a:solidFill>
                  <a:srgbClr val="CC00CC"/>
                </a:solidFill>
                <a:latin typeface="Arial" panose="020B0604020202020204" pitchFamily="34" charset="0"/>
              </a:rPr>
              <a:t>WORT</a:t>
            </a:r>
            <a:endParaRPr lang="en-US" altLang="en-NL" sz="2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FE7608C2-73B8-4CDD-BF00-CAC6F887DFA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73550" y="1225550"/>
            <a:ext cx="3803650" cy="5403850"/>
          </a:xfrm>
          <a:noFill/>
          <a:ln w="12700" cap="flat">
            <a:solidFill>
              <a:schemeClr val="tx2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r>
              <a:rPr lang="en-US" altLang="en-NL" sz="2000" b="1" u="sng">
                <a:solidFill>
                  <a:schemeClr val="tx2"/>
                </a:solidFill>
                <a:latin typeface="Arial" panose="020B0604020202020204" pitchFamily="34" charset="0"/>
              </a:rPr>
              <a:t>THE STEPS:</a:t>
            </a:r>
            <a:endParaRPr lang="en-US" altLang="en-NL" sz="2000" u="sng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lvl="1"/>
            <a:r>
              <a:rPr lang="en-US" altLang="en-NL" sz="2000" b="1">
                <a:solidFill>
                  <a:schemeClr val="tx2"/>
                </a:solidFill>
                <a:latin typeface="Arial" panose="020B0604020202020204" pitchFamily="34" charset="0"/>
              </a:rPr>
              <a:t>Grist is fed into mash tun.</a:t>
            </a:r>
          </a:p>
          <a:p>
            <a:pPr lvl="1"/>
            <a:r>
              <a:rPr lang="en-US" altLang="en-NL" sz="2000" b="1">
                <a:solidFill>
                  <a:schemeClr val="tx2"/>
                </a:solidFill>
                <a:latin typeface="Arial" panose="020B0604020202020204" pitchFamily="34" charset="0"/>
              </a:rPr>
              <a:t>water is added to form a porridge like mash.</a:t>
            </a:r>
          </a:p>
          <a:p>
            <a:pPr lvl="1"/>
            <a:r>
              <a:rPr lang="en-US" altLang="en-NL" sz="2000" b="1">
                <a:solidFill>
                  <a:schemeClr val="tx2"/>
                </a:solidFill>
                <a:latin typeface="Arial" panose="020B0604020202020204" pitchFamily="34" charset="0"/>
              </a:rPr>
              <a:t>done by:</a:t>
            </a:r>
          </a:p>
          <a:p>
            <a:pPr lvl="2"/>
            <a:r>
              <a:rPr lang="en-US" altLang="en-NL" sz="2100" b="1">
                <a:solidFill>
                  <a:srgbClr val="CC00CC"/>
                </a:solidFill>
                <a:latin typeface="Arial" panose="020B0604020202020204" pitchFamily="34" charset="0"/>
              </a:rPr>
              <a:t>infusion</a:t>
            </a:r>
          </a:p>
          <a:p>
            <a:pPr lvl="2"/>
            <a:r>
              <a:rPr lang="en-US" altLang="en-NL" sz="2100" b="1">
                <a:solidFill>
                  <a:srgbClr val="CC00CC"/>
                </a:solidFill>
                <a:latin typeface="Arial" panose="020B0604020202020204" pitchFamily="34" charset="0"/>
              </a:rPr>
              <a:t>decoction</a:t>
            </a:r>
            <a:endParaRPr lang="en-US" altLang="en-NL" sz="21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1"/>
            <a:r>
              <a:rPr lang="en-US" altLang="en-NL" sz="2000" b="1">
                <a:latin typeface="Arial" panose="020B0604020202020204" pitchFamily="34" charset="0"/>
              </a:rPr>
              <a:t>mash is filtered in the lauter tun. and the clarified liquid is known as wort. </a:t>
            </a:r>
          </a:p>
          <a:p>
            <a:pPr lvl="1"/>
            <a:r>
              <a:rPr lang="en-US" altLang="en-NL" sz="2000" b="1">
                <a:latin typeface="Arial" panose="020B0604020202020204" pitchFamily="34" charset="0"/>
              </a:rPr>
              <a:t>The hops are added and the the liquid is boiled.</a:t>
            </a:r>
            <a:endParaRPr lang="en-US" altLang="en-NL" sz="2000"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endParaRPr lang="en-US" altLang="en-NL" sz="2100">
              <a:latin typeface="Arial" panose="020B0604020202020204" pitchFamily="34" charset="0"/>
            </a:endParaRPr>
          </a:p>
          <a:p>
            <a:pPr latinLnBrk="1">
              <a:buFontTx/>
              <a:buNone/>
            </a:pPr>
            <a:endParaRPr lang="en-US" altLang="en-NL" sz="2100"/>
          </a:p>
        </p:txBody>
      </p:sp>
      <p:sp>
        <p:nvSpPr>
          <p:cNvPr id="19463" name="AutoShape 7">
            <a:extLst>
              <a:ext uri="{FF2B5EF4-FFF2-40B4-BE49-F238E27FC236}">
                <a16:creationId xmlns:a16="http://schemas.microsoft.com/office/drawing/2014/main" id="{8A78985C-A9B6-42C4-9C17-DF5B6512D121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485900" y="4152900"/>
            <a:ext cx="749300" cy="520700"/>
          </a:xfrm>
          <a:prstGeom prst="rightArrow">
            <a:avLst>
              <a:gd name="adj1" fmla="val 50000"/>
              <a:gd name="adj2" fmla="val 71958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9464" name="AutoShape 8">
            <a:extLst>
              <a:ext uri="{FF2B5EF4-FFF2-40B4-BE49-F238E27FC236}">
                <a16:creationId xmlns:a16="http://schemas.microsoft.com/office/drawing/2014/main" id="{A60AED8E-060F-46E5-B411-B5F709960C78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562100" y="5372100"/>
            <a:ext cx="520700" cy="444500"/>
          </a:xfrm>
          <a:prstGeom prst="rightArrow">
            <a:avLst>
              <a:gd name="adj1" fmla="val 50000"/>
              <a:gd name="adj2" fmla="val 58577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  <p:transition>
    <p:blind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C48340CD-6685-4EEE-824F-1809A2256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5257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>
                <a:latin typeface="Arial" panose="020B0604020202020204" pitchFamily="34" charset="0"/>
              </a:rPr>
              <a:t>Scientific Name: </a:t>
            </a:r>
            <a:r>
              <a:rPr lang="en-US" altLang="en-NL" sz="2800">
                <a:solidFill>
                  <a:srgbClr val="CC00CC"/>
                </a:solidFill>
                <a:latin typeface="Arial" panose="020B0604020202020204" pitchFamily="34" charset="0"/>
              </a:rPr>
              <a:t>Humulus Lupulus</a:t>
            </a:r>
          </a:p>
          <a:p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Only the female flowers from the plant are used. </a:t>
            </a:r>
          </a:p>
          <a:p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The female cone is made up of a number of petal like structures called </a:t>
            </a:r>
            <a:r>
              <a:rPr lang="en-US" altLang="en-NL" sz="2800">
                <a:solidFill>
                  <a:srgbClr val="CC00CC"/>
                </a:solidFill>
                <a:latin typeface="Arial" panose="020B0604020202020204" pitchFamily="34" charset="0"/>
              </a:rPr>
              <a:t>bracts.</a:t>
            </a:r>
            <a:endParaRPr lang="en-US" altLang="en-NL" sz="2800">
              <a:latin typeface="Arial" panose="020B0604020202020204" pitchFamily="34" charset="0"/>
            </a:endParaRPr>
          </a:p>
          <a:p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The </a:t>
            </a:r>
            <a:r>
              <a:rPr lang="en-US" altLang="en-NL" sz="2800">
                <a:solidFill>
                  <a:srgbClr val="CC00CC"/>
                </a:solidFill>
                <a:latin typeface="Arial" panose="020B0604020202020204" pitchFamily="34" charset="0"/>
              </a:rPr>
              <a:t>brachioles </a:t>
            </a:r>
            <a:r>
              <a:rPr lang="en-US" altLang="en-NL" sz="2800">
                <a:latin typeface="Arial" panose="020B0604020202020204" pitchFamily="34" charset="0"/>
              </a:rPr>
              <a:t>of this plant secrete a resinous substance ( called </a:t>
            </a:r>
            <a:r>
              <a:rPr lang="en-US" altLang="en-NL" sz="2800">
                <a:solidFill>
                  <a:srgbClr val="CC00CC"/>
                </a:solidFill>
                <a:latin typeface="Arial" panose="020B0604020202020204" pitchFamily="34" charset="0"/>
              </a:rPr>
              <a:t>lupulin</a:t>
            </a:r>
            <a:r>
              <a:rPr lang="en-US" altLang="en-NL" sz="2800">
                <a:latin typeface="Arial" panose="020B0604020202020204" pitchFamily="34" charset="0"/>
              </a:rPr>
              <a:t> ) which is responsible for the taste and the flavour of the beer. It also brings about bitterness in the beer.</a:t>
            </a:r>
          </a:p>
        </p:txBody>
      </p:sp>
      <p:graphicFrame>
        <p:nvGraphicFramePr>
          <p:cNvPr id="21508" name="Rectangle 4">
            <a:extLst>
              <a:ext uri="{FF2B5EF4-FFF2-40B4-BE49-F238E27FC236}">
                <a16:creationId xmlns:a16="http://schemas.microsoft.com/office/drawing/2014/main" id="{386B4217-830D-4D2E-AD09-3DA927F0F60B}"/>
              </a:ext>
            </a:extLst>
          </p:cNvPr>
          <p:cNvGraphicFramePr>
            <a:graphicFrameLocks/>
          </p:cNvGraphicFramePr>
          <p:nvPr/>
        </p:nvGraphicFramePr>
        <p:xfrm>
          <a:off x="1524000" y="1905000"/>
          <a:ext cx="60960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0" name="ClipArt" r:id="rId3" imgW="0" imgH="0" progId="MS_ClipArt_Gallery.2">
                  <p:embed/>
                </p:oleObj>
              </mc:Choice>
              <mc:Fallback>
                <p:oleObj name="ClipArt" r:id="rId3" imgW="0" imgH="0" progId="MS_ClipArt_Gallery.2">
                  <p:embed/>
                  <p:pic>
                    <p:nvPicPr>
                      <p:cNvPr id="0" name="Rectangle 4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05000"/>
                        <a:ext cx="60960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Rectangle 5">
            <a:extLst>
              <a:ext uri="{FF2B5EF4-FFF2-40B4-BE49-F238E27FC236}">
                <a16:creationId xmlns:a16="http://schemas.microsoft.com/office/drawing/2014/main" id="{FFD4E9A6-3726-443F-99F1-63AD5500A0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HOPS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>
            <a:extLst>
              <a:ext uri="{FF2B5EF4-FFF2-40B4-BE49-F238E27FC236}">
                <a16:creationId xmlns:a16="http://schemas.microsoft.com/office/drawing/2014/main" id="{1647759F-18BB-40D1-84A4-58ECC4F14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5257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Best HOPS come from Belgium and Czechoslovakia.</a:t>
            </a:r>
          </a:p>
          <a:p>
            <a:pPr>
              <a:buFontTx/>
              <a:buNone/>
            </a:pPr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In India HOPS comes from Kashmir and Himachal Pradesh. </a:t>
            </a:r>
          </a:p>
        </p:txBody>
      </p:sp>
      <p:graphicFrame>
        <p:nvGraphicFramePr>
          <p:cNvPr id="116739" name="Rectangle 1027">
            <a:extLst>
              <a:ext uri="{FF2B5EF4-FFF2-40B4-BE49-F238E27FC236}">
                <a16:creationId xmlns:a16="http://schemas.microsoft.com/office/drawing/2014/main" id="{11C16A85-A8F0-43DF-ABE4-BB7D61859D65}"/>
              </a:ext>
            </a:extLst>
          </p:cNvPr>
          <p:cNvGraphicFramePr>
            <a:graphicFrameLocks/>
          </p:cNvGraphicFramePr>
          <p:nvPr/>
        </p:nvGraphicFramePr>
        <p:xfrm>
          <a:off x="1524000" y="1905000"/>
          <a:ext cx="60960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4" name="ClipArt" r:id="rId3" imgW="0" imgH="0" progId="MS_ClipArt_Gallery.2">
                  <p:embed/>
                </p:oleObj>
              </mc:Choice>
              <mc:Fallback>
                <p:oleObj name="ClipArt" r:id="rId3" imgW="0" imgH="0" progId="MS_ClipArt_Gallery.2">
                  <p:embed/>
                  <p:pic>
                    <p:nvPicPr>
                      <p:cNvPr id="0" name="Rectangle 1027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05000"/>
                        <a:ext cx="60960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0" name="Rectangle 1028">
            <a:extLst>
              <a:ext uri="{FF2B5EF4-FFF2-40B4-BE49-F238E27FC236}">
                <a16:creationId xmlns:a16="http://schemas.microsoft.com/office/drawing/2014/main" id="{54B81B91-8E30-43A9-AD4D-AB304C0291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HOPS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1026">
            <a:extLst>
              <a:ext uri="{FF2B5EF4-FFF2-40B4-BE49-F238E27FC236}">
                <a16:creationId xmlns:a16="http://schemas.microsoft.com/office/drawing/2014/main" id="{BAE06292-010F-4D0E-BCD3-0783AC4FE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6324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1CF7774-B54F-4AB2-B5B0-89DBC31C6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69925"/>
          </a:xfrm>
        </p:spPr>
        <p:txBody>
          <a:bodyPr/>
          <a:lstStyle/>
          <a:p>
            <a:r>
              <a:rPr lang="en-US" altLang="en-NL" b="1">
                <a:solidFill>
                  <a:schemeClr val="bg1"/>
                </a:solidFill>
              </a:rPr>
              <a:t>BREWING</a:t>
            </a:r>
            <a:endParaRPr lang="en-US" altLang="en-NL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F6189DD-1C0F-4F0E-8B4F-BDB4A759E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915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NL" sz="2800">
                <a:solidFill>
                  <a:schemeClr val="tx2"/>
                </a:solidFill>
                <a:latin typeface="Arial" panose="020B0604020202020204" pitchFamily="34" charset="0"/>
              </a:rPr>
              <a:t>The wort is fed into a </a:t>
            </a:r>
            <a:r>
              <a:rPr lang="en-US" altLang="en-NL" sz="2800" i="1">
                <a:solidFill>
                  <a:schemeClr val="tx2"/>
                </a:solidFill>
                <a:latin typeface="Arial" panose="020B0604020202020204" pitchFamily="34" charset="0"/>
              </a:rPr>
              <a:t>brew kettle</a:t>
            </a:r>
            <a:r>
              <a:rPr lang="en-US" altLang="en-NL" sz="2800">
                <a:solidFill>
                  <a:schemeClr val="tx2"/>
                </a:solidFill>
                <a:latin typeface="Arial" panose="020B0604020202020204" pitchFamily="34" charset="0"/>
              </a:rPr>
              <a:t> ( often referred to as </a:t>
            </a:r>
            <a:r>
              <a:rPr lang="en-US" altLang="en-NL" sz="2800" i="1">
                <a:solidFill>
                  <a:srgbClr val="CC00CC"/>
                </a:solidFill>
                <a:latin typeface="Arial" panose="020B0604020202020204" pitchFamily="34" charset="0"/>
              </a:rPr>
              <a:t>COPPERS</a:t>
            </a:r>
            <a:r>
              <a:rPr lang="en-US" altLang="en-NL" sz="2800">
                <a:solidFill>
                  <a:schemeClr val="tx2"/>
                </a:solidFill>
                <a:latin typeface="Arial" panose="020B0604020202020204" pitchFamily="34" charset="0"/>
              </a:rPr>
              <a:t>),where it is heated to a boiling point (between 1/2 hr – 2 &amp;1/2 hrs).</a:t>
            </a:r>
          </a:p>
          <a:p>
            <a:pPr>
              <a:lnSpc>
                <a:spcPct val="90000"/>
              </a:lnSpc>
            </a:pPr>
            <a:endParaRPr lang="en-US" altLang="en-NL" sz="2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NL" sz="2800">
                <a:solidFill>
                  <a:schemeClr val="tx2"/>
                </a:solidFill>
                <a:latin typeface="Arial" panose="020B0604020202020204" pitchFamily="34" charset="0"/>
              </a:rPr>
              <a:t>Heat normally applied through steam.</a:t>
            </a:r>
          </a:p>
          <a:p>
            <a:pPr>
              <a:lnSpc>
                <a:spcPct val="90000"/>
              </a:lnSpc>
            </a:pPr>
            <a:endParaRPr lang="en-US" altLang="en-NL" sz="2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NL" sz="2800">
                <a:solidFill>
                  <a:schemeClr val="tx2"/>
                </a:solidFill>
                <a:latin typeface="Arial" panose="020B0604020202020204" pitchFamily="34" charset="0"/>
              </a:rPr>
              <a:t>The process brings about great changes in the nature of the wort.</a:t>
            </a:r>
          </a:p>
          <a:p>
            <a:pPr>
              <a:lnSpc>
                <a:spcPct val="90000"/>
              </a:lnSpc>
            </a:pPr>
            <a:endParaRPr lang="en-US" altLang="en-NL" sz="2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NL" sz="2800">
                <a:latin typeface="Arial" panose="020B0604020202020204" pitchFamily="34" charset="0"/>
              </a:rPr>
              <a:t>Hops added at this stage in pellet or whole form, which releases their oils to provide the final aroma.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NL" sz="280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altLang="en-NL" sz="2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altLang="en-NL" sz="28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C7385F43-06AD-4FAC-935E-3797CF44A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NL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HOPS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>
            <a:extLst>
              <a:ext uri="{FF2B5EF4-FFF2-40B4-BE49-F238E27FC236}">
                <a16:creationId xmlns:a16="http://schemas.microsoft.com/office/drawing/2014/main" id="{4978A61F-6C92-4256-A0B1-488877258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69925"/>
          </a:xfrm>
        </p:spPr>
        <p:txBody>
          <a:bodyPr/>
          <a:lstStyle/>
          <a:p>
            <a:r>
              <a:rPr lang="en-US" altLang="en-NL" b="1">
                <a:solidFill>
                  <a:schemeClr val="bg1"/>
                </a:solidFill>
              </a:rPr>
              <a:t>BREWING</a:t>
            </a:r>
            <a:endParaRPr lang="en-US" altLang="en-NL"/>
          </a:p>
        </p:txBody>
      </p:sp>
      <p:sp>
        <p:nvSpPr>
          <p:cNvPr id="110595" name="Rectangle 1027">
            <a:extLst>
              <a:ext uri="{FF2B5EF4-FFF2-40B4-BE49-F238E27FC236}">
                <a16:creationId xmlns:a16="http://schemas.microsoft.com/office/drawing/2014/main" id="{901D705A-18A2-47D7-87E7-AAD8BC93A2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915400" cy="5181600"/>
          </a:xfrm>
        </p:spPr>
        <p:txBody>
          <a:bodyPr/>
          <a:lstStyle/>
          <a:p>
            <a:endParaRPr lang="en-US" altLang="en-NL" sz="2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On completion, hops are removed through a hop extractor ( like a lemon squeezer ).</a:t>
            </a:r>
          </a:p>
          <a:p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The “</a:t>
            </a:r>
            <a:r>
              <a:rPr lang="en-US" altLang="en-NL" sz="2800" b="1">
                <a:solidFill>
                  <a:srgbClr val="CC00CC"/>
                </a:solidFill>
                <a:latin typeface="Arial" panose="020B0604020202020204" pitchFamily="34" charset="0"/>
              </a:rPr>
              <a:t>hopped wort</a:t>
            </a:r>
            <a:r>
              <a:rPr lang="en-US" altLang="en-NL" sz="2800">
                <a:latin typeface="Arial" panose="020B0604020202020204" pitchFamily="34" charset="0"/>
              </a:rPr>
              <a:t>” is then passed through a whirlpool / centrifuge to remove unwanted protein.</a:t>
            </a:r>
          </a:p>
          <a:p>
            <a:pPr>
              <a:buFontTx/>
              <a:buNone/>
            </a:pPr>
            <a:endParaRPr lang="en-US" altLang="en-NL" sz="2800">
              <a:latin typeface="Arial" panose="020B0604020202020204" pitchFamily="34" charset="0"/>
            </a:endParaRPr>
          </a:p>
          <a:p>
            <a:r>
              <a:rPr lang="en-US" altLang="en-NL" sz="2800">
                <a:latin typeface="Arial" panose="020B0604020202020204" pitchFamily="34" charset="0"/>
              </a:rPr>
              <a:t>It is then passed through a cooler / heat exchanger, where it is brought down to a temperature suitable for fermentation. This varies according to the type of beer being produced.</a:t>
            </a:r>
          </a:p>
        </p:txBody>
      </p:sp>
      <p:sp>
        <p:nvSpPr>
          <p:cNvPr id="110596" name="Rectangle 1028">
            <a:extLst>
              <a:ext uri="{FF2B5EF4-FFF2-40B4-BE49-F238E27FC236}">
                <a16:creationId xmlns:a16="http://schemas.microsoft.com/office/drawing/2014/main" id="{D91CDDB2-0FD3-42B1-A91D-78EC90C6E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NL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HOPS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056105E-9DED-41E2-B888-A37949F88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E0623A9-B2E1-4DA2-A163-4ED6F04FF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41BB1A0C-3D3B-4FFA-8624-DEF43E7DFBB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3581400" cy="495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 b="1" i="1" u="sng"/>
              <a:t>THE PURPOSE</a:t>
            </a:r>
            <a:endParaRPr lang="en-US" altLang="en-NL" sz="2800" i="1"/>
          </a:p>
          <a:p>
            <a:pPr>
              <a:buFontTx/>
              <a:buNone/>
            </a:pPr>
            <a:r>
              <a:rPr lang="en-US" altLang="en-NL" sz="2800" b="1" i="1"/>
              <a:t>To convert the simple sugars in the hopped wort to alcohol</a:t>
            </a:r>
            <a:r>
              <a:rPr lang="en-US" altLang="en-NL" sz="2800" i="1"/>
              <a:t>.</a:t>
            </a:r>
          </a:p>
          <a:p>
            <a:pPr>
              <a:buFontTx/>
              <a:buNone/>
            </a:pPr>
            <a:endParaRPr lang="en-US" altLang="en-NL" i="1"/>
          </a:p>
          <a:p>
            <a:r>
              <a:rPr lang="en-US" altLang="en-NL" i="1"/>
              <a:t> </a:t>
            </a:r>
            <a:r>
              <a:rPr lang="en-US" altLang="en-NL" sz="2800" b="1" i="1" u="sng"/>
              <a:t>THE ACTION</a:t>
            </a:r>
            <a:r>
              <a:rPr lang="en-US" altLang="en-NL" sz="2800" i="1" u="sng"/>
              <a:t>:</a:t>
            </a:r>
          </a:p>
          <a:p>
            <a:pPr>
              <a:buFontTx/>
              <a:buNone/>
            </a:pPr>
            <a:r>
              <a:rPr lang="en-US" altLang="en-NL" sz="2800" b="1" i="1"/>
              <a:t>C</a:t>
            </a:r>
            <a:r>
              <a:rPr lang="en-US" altLang="en-NL" sz="1600" b="1" i="1"/>
              <a:t>6</a:t>
            </a:r>
            <a:r>
              <a:rPr lang="en-US" altLang="en-NL" sz="2800" b="1" i="1"/>
              <a:t>H</a:t>
            </a:r>
            <a:r>
              <a:rPr lang="en-US" altLang="en-NL" sz="1600" b="1" i="1"/>
              <a:t>12</a:t>
            </a:r>
            <a:r>
              <a:rPr lang="en-US" altLang="en-NL" sz="2800" b="1" i="1"/>
              <a:t> O</a:t>
            </a:r>
            <a:r>
              <a:rPr lang="en-US" altLang="en-NL" sz="1600" b="1" i="1"/>
              <a:t>6 </a:t>
            </a:r>
            <a:r>
              <a:rPr lang="en-US" altLang="en-NL" sz="2800" b="1" i="1"/>
              <a:t>    </a:t>
            </a:r>
          </a:p>
          <a:p>
            <a:pPr>
              <a:buFontTx/>
              <a:buNone/>
            </a:pPr>
            <a:r>
              <a:rPr lang="en-US" altLang="en-NL" sz="2800" b="1" i="1"/>
              <a:t>2C</a:t>
            </a:r>
            <a:r>
              <a:rPr lang="en-US" altLang="en-NL" sz="1600" b="1" i="1"/>
              <a:t>2</a:t>
            </a:r>
            <a:r>
              <a:rPr lang="en-US" altLang="en-NL" sz="2800" b="1" i="1"/>
              <a:t>H</a:t>
            </a:r>
            <a:r>
              <a:rPr lang="en-US" altLang="en-NL" sz="1600" b="1" i="1"/>
              <a:t>5</a:t>
            </a:r>
            <a:r>
              <a:rPr lang="en-US" altLang="en-NL" sz="2800" b="1" i="1"/>
              <a:t>OH +	2CO</a:t>
            </a:r>
            <a:r>
              <a:rPr lang="en-US" altLang="en-NL" sz="1600" b="1" i="1"/>
              <a:t>2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311415C7-41AB-4602-9B8D-2532C01FCBB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143000"/>
            <a:ext cx="4419600" cy="5486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 b="1" i="1" u="sng">
                <a:solidFill>
                  <a:schemeClr val="tx2"/>
                </a:solidFill>
              </a:rPr>
              <a:t>THE STEPS</a:t>
            </a:r>
            <a:r>
              <a:rPr lang="en-US" altLang="en-NL" sz="2800" b="1">
                <a:solidFill>
                  <a:schemeClr val="tx2"/>
                </a:solidFill>
              </a:rPr>
              <a:t>:</a:t>
            </a:r>
            <a:endParaRPr lang="en-US" altLang="en-NL" sz="2200" b="1">
              <a:solidFill>
                <a:schemeClr val="tx2"/>
              </a:solidFill>
            </a:endParaRP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Temp. is brought down, suitable for fermentation.</a:t>
            </a: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Takes place in fermentation vessels.</a:t>
            </a: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Yeast is added.</a:t>
            </a: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Temp. cycle 7-12-7 deg C is used  </a:t>
            </a:r>
            <a:r>
              <a:rPr lang="en-US" altLang="en-NL" sz="2400" b="1" i="1">
                <a:solidFill>
                  <a:srgbClr val="CC00CC"/>
                </a:solidFill>
              </a:rPr>
              <a:t>(bottom fermented)</a:t>
            </a:r>
            <a:endParaRPr lang="en-US" altLang="en-NL" sz="2400" b="1" i="1">
              <a:solidFill>
                <a:schemeClr val="tx2"/>
              </a:solidFill>
            </a:endParaRP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Temp cycle 15 - 20 deg C is used  </a:t>
            </a:r>
            <a:r>
              <a:rPr lang="en-US" altLang="en-NL" sz="2400" b="1" i="1">
                <a:solidFill>
                  <a:srgbClr val="CC00CC"/>
                </a:solidFill>
              </a:rPr>
              <a:t>(top fermented)</a:t>
            </a: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Lasts for a week.</a:t>
            </a:r>
          </a:p>
          <a:p>
            <a:pPr lvl="1"/>
            <a:r>
              <a:rPr lang="en-US" altLang="en-NL" sz="2400" b="1" i="1">
                <a:solidFill>
                  <a:schemeClr val="tx2"/>
                </a:solidFill>
              </a:rPr>
              <a:t>It is called the</a:t>
            </a:r>
            <a:r>
              <a:rPr lang="en-US" altLang="en-NL" sz="2400" b="1" i="1" u="sng">
                <a:solidFill>
                  <a:schemeClr val="tx2"/>
                </a:solidFill>
              </a:rPr>
              <a:t> </a:t>
            </a:r>
            <a:r>
              <a:rPr lang="en-US" altLang="en-NL" sz="2400" b="1" i="1" u="sng">
                <a:solidFill>
                  <a:srgbClr val="CC00CC"/>
                </a:solidFill>
              </a:rPr>
              <a:t>primary fermentation.</a:t>
            </a:r>
          </a:p>
        </p:txBody>
      </p:sp>
      <p:sp>
        <p:nvSpPr>
          <p:cNvPr id="24583" name="AutoShape 7">
            <a:extLst>
              <a:ext uri="{FF2B5EF4-FFF2-40B4-BE49-F238E27FC236}">
                <a16:creationId xmlns:a16="http://schemas.microsoft.com/office/drawing/2014/main" id="{AB594DBC-9AD9-421E-A80D-7B53631A2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00600"/>
            <a:ext cx="977900" cy="368300"/>
          </a:xfrm>
          <a:prstGeom prst="rightArrow">
            <a:avLst>
              <a:gd name="adj1" fmla="val 50000"/>
              <a:gd name="adj2" fmla="val 132771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5B522300-6613-4F72-BD38-1472E1A6E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00200"/>
            <a:ext cx="4267200" cy="495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4587" name="Rectangle 11">
            <a:extLst>
              <a:ext uri="{FF2B5EF4-FFF2-40B4-BE49-F238E27FC236}">
                <a16:creationId xmlns:a16="http://schemas.microsoft.com/office/drawing/2014/main" id="{7655C7D3-FF08-40AA-A789-464CB15F697B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FERMENTATION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id="{52E6C1E8-4A6B-4F8D-B800-C43462DB1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81600"/>
          </a:xfrm>
        </p:spPr>
        <p:txBody>
          <a:bodyPr/>
          <a:lstStyle/>
          <a:p>
            <a:pPr algn="just"/>
            <a:r>
              <a:rPr lang="en-US" altLang="en-NL" sz="2800">
                <a:latin typeface="Arial" panose="020B0604020202020204" pitchFamily="34" charset="0"/>
              </a:rPr>
              <a:t>After the yeast has fed on the sugar rich wort for a week, the liquid, now known as “green beer” is run into conditioning tanks, where it is left to settle &amp; mature.</a:t>
            </a:r>
          </a:p>
          <a:p>
            <a:pPr algn="just"/>
            <a:endParaRPr lang="en-US" altLang="en-NL" sz="2800">
              <a:latin typeface="Arial" panose="020B0604020202020204" pitchFamily="34" charset="0"/>
            </a:endParaRPr>
          </a:p>
          <a:p>
            <a:pPr algn="just"/>
            <a:r>
              <a:rPr lang="en-US" altLang="en-NL" sz="2800">
                <a:latin typeface="Arial" panose="020B0604020202020204" pitchFamily="34" charset="0"/>
              </a:rPr>
              <a:t>Conditioning builds up the beer’s carbon dioxide, which gives the beer its head when poured.</a:t>
            </a:r>
          </a:p>
          <a:p>
            <a:pPr algn="just">
              <a:buFontTx/>
              <a:buNone/>
            </a:pPr>
            <a:endParaRPr lang="en-US" altLang="en-NL" sz="2800">
              <a:latin typeface="Arial" panose="020B0604020202020204" pitchFamily="34" charset="0"/>
            </a:endParaRPr>
          </a:p>
          <a:p>
            <a:pPr algn="just"/>
            <a:r>
              <a:rPr lang="en-US" altLang="en-NL" sz="2800">
                <a:latin typeface="Arial" panose="020B0604020202020204" pitchFamily="34" charset="0"/>
              </a:rPr>
              <a:t>At this stage, </a:t>
            </a:r>
            <a:r>
              <a:rPr lang="en-US" altLang="en-NL" sz="2800">
                <a:solidFill>
                  <a:srgbClr val="CC00CC"/>
                </a:solidFill>
                <a:latin typeface="Arial" panose="020B0604020202020204" pitchFamily="34" charset="0"/>
              </a:rPr>
              <a:t>Krausening</a:t>
            </a:r>
            <a:r>
              <a:rPr lang="en-US" altLang="en-NL" sz="2800">
                <a:latin typeface="Arial" panose="020B0604020202020204" pitchFamily="34" charset="0"/>
              </a:rPr>
              <a:t> or </a:t>
            </a:r>
            <a:r>
              <a:rPr lang="en-US" altLang="en-NL" sz="2800">
                <a:solidFill>
                  <a:srgbClr val="CC00CC"/>
                </a:solidFill>
                <a:latin typeface="Arial" panose="020B0604020202020204" pitchFamily="34" charset="0"/>
              </a:rPr>
              <a:t>Priming</a:t>
            </a:r>
            <a:r>
              <a:rPr lang="en-US" altLang="en-NL" sz="2800">
                <a:latin typeface="Arial" panose="020B0604020202020204" pitchFamily="34" charset="0"/>
              </a:rPr>
              <a:t> is carried out to stimulate a secondary fermentation.</a:t>
            </a:r>
            <a:endParaRPr lang="en-US" altLang="en-NL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89ECC394-24E2-49F2-91A7-F548B19BD199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838200" y="304800"/>
            <a:ext cx="7696200" cy="7620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FERMENTATION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27B7FA2-3E48-4102-AC1A-02466323D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2A3FE68-218E-425D-B2D3-B64632678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36E564C5-7790-4D4A-A3FA-7EFB2FBE70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 b="1" i="1" u="sng"/>
              <a:t>THE PURPOSE</a:t>
            </a:r>
            <a:endParaRPr lang="en-US" altLang="en-NL" sz="2800"/>
          </a:p>
          <a:p>
            <a:pPr lvl="1"/>
            <a:r>
              <a:rPr lang="en-US" altLang="en-NL" sz="2400"/>
              <a:t>Further fermentation of the more stubborn sugars takes place.</a:t>
            </a:r>
          </a:p>
          <a:p>
            <a:pPr lvl="1"/>
            <a:r>
              <a:rPr lang="en-US" altLang="en-NL" sz="2400"/>
              <a:t>Some times the process is stimulated by addition of partially fermented wort. This process is called </a:t>
            </a:r>
            <a:r>
              <a:rPr lang="en-US" altLang="en-NL" sz="2400" b="1" i="1" u="sng">
                <a:solidFill>
                  <a:srgbClr val="CC00CC"/>
                </a:solidFill>
                <a:latin typeface="Arial" panose="020B0604020202020204" pitchFamily="34" charset="0"/>
              </a:rPr>
              <a:t>KRAUSENING</a:t>
            </a:r>
            <a:r>
              <a:rPr lang="en-US" altLang="en-NL" sz="2400" b="1" i="1" u="sng">
                <a:solidFill>
                  <a:srgbClr val="CC00CC"/>
                </a:solidFill>
              </a:rPr>
              <a:t> </a:t>
            </a:r>
            <a:endParaRPr lang="en-US" altLang="en-NL" sz="2400" b="1" i="1" u="sng"/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C11C832A-F87B-4DB1-9AF8-3B4418297E1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495800" cy="4114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altLang="en-NL" sz="240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NL" sz="2400" b="1">
                <a:latin typeface="Arial" panose="020B0604020202020204" pitchFamily="34" charset="0"/>
              </a:rPr>
              <a:t>Process of conditioning is also known as:</a:t>
            </a:r>
          </a:p>
          <a:p>
            <a:pPr>
              <a:buFontTx/>
              <a:buNone/>
            </a:pPr>
            <a:endParaRPr lang="en-US" altLang="en-NL" sz="2400" b="1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NL" sz="2400" b="1" i="1">
                <a:solidFill>
                  <a:srgbClr val="CC00CC"/>
                </a:solidFill>
                <a:latin typeface="Arial" panose="020B0604020202020204" pitchFamily="34" charset="0"/>
              </a:rPr>
              <a:t>Maturing / Ripening /Aging/ Lagering</a:t>
            </a:r>
            <a:endParaRPr lang="en-US" altLang="en-NL" sz="2400" b="1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65ACB743-AEBC-423B-B426-694B6927D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828800"/>
            <a:ext cx="4343400" cy="402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27657" name="Rectangle 9">
            <a:extLst>
              <a:ext uri="{FF2B5EF4-FFF2-40B4-BE49-F238E27FC236}">
                <a16:creationId xmlns:a16="http://schemas.microsoft.com/office/drawing/2014/main" id="{E0EF58E6-8981-4C35-A9FE-E9DABCE99891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457200" y="304800"/>
            <a:ext cx="8153400" cy="12192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CONDITIONING THE BEER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>
            <a:extLst>
              <a:ext uri="{FF2B5EF4-FFF2-40B4-BE49-F238E27FC236}">
                <a16:creationId xmlns:a16="http://schemas.microsoft.com/office/drawing/2014/main" id="{B8A1A205-D47B-4856-8A6A-2121B0768D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763000" cy="5867400"/>
          </a:xfrm>
        </p:spPr>
        <p:txBody>
          <a:bodyPr/>
          <a:lstStyle/>
          <a:p>
            <a:endParaRPr lang="en-US" altLang="en-NL" sz="2800">
              <a:solidFill>
                <a:schemeClr val="tx2"/>
              </a:solidFill>
            </a:endParaRPr>
          </a:p>
          <a:p>
            <a:endParaRPr lang="en-US" altLang="en-NL" sz="2800">
              <a:solidFill>
                <a:schemeClr val="tx2"/>
              </a:solidFill>
            </a:endParaRPr>
          </a:p>
          <a:p>
            <a:r>
              <a:rPr lang="en-US" altLang="en-NL" sz="2800">
                <a:solidFill>
                  <a:schemeClr val="tx2"/>
                </a:solidFill>
              </a:rPr>
              <a:t>Most beers are filtered between conditioning &amp; packaging, wherein they are passed through filters.</a:t>
            </a:r>
          </a:p>
          <a:p>
            <a:pPr>
              <a:buFontTx/>
              <a:buNone/>
            </a:pPr>
            <a:endParaRPr lang="en-US" altLang="en-NL" sz="2800">
              <a:solidFill>
                <a:schemeClr val="tx2"/>
              </a:solidFill>
            </a:endParaRPr>
          </a:p>
          <a:p>
            <a:pPr>
              <a:buFontTx/>
              <a:buNone/>
            </a:pPr>
            <a:endParaRPr lang="en-US" altLang="en-NL" sz="2800">
              <a:solidFill>
                <a:schemeClr val="tx2"/>
              </a:solidFill>
            </a:endParaRPr>
          </a:p>
          <a:p>
            <a:r>
              <a:rPr lang="en-US" altLang="en-NL" sz="2800">
                <a:solidFill>
                  <a:schemeClr val="tx2"/>
                </a:solidFill>
              </a:rPr>
              <a:t>Finings (a glutinous substance from fish bladders- isinglass) are added to the cask / vessel / tanks to clarify the beer.</a:t>
            </a:r>
          </a:p>
          <a:p>
            <a:pPr algn="ctr">
              <a:buFontTx/>
              <a:buNone/>
            </a:pPr>
            <a:r>
              <a:rPr lang="en-US" altLang="en-NL" b="1">
                <a:solidFill>
                  <a:schemeClr val="tx2"/>
                </a:solidFill>
              </a:rPr>
              <a:t>	</a:t>
            </a:r>
            <a:endParaRPr lang="en-US" altLang="en-NL" sz="2800">
              <a:solidFill>
                <a:schemeClr val="tx2"/>
              </a:solidFill>
            </a:endParaRPr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BD673462-19C8-4715-9C01-54DC2B5F3B1E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838200" y="304800"/>
            <a:ext cx="7772400" cy="9906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NL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CONDITIONING THE BEER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3C9C1258-5031-46B8-A325-E807D04FE4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763000" cy="5867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NL" b="1">
                <a:solidFill>
                  <a:schemeClr val="tx2"/>
                </a:solidFill>
              </a:rPr>
              <a:t>	</a:t>
            </a:r>
            <a:r>
              <a:rPr lang="en-US" altLang="en-NL" b="1" u="sng">
                <a:solidFill>
                  <a:schemeClr val="tx2"/>
                </a:solidFill>
              </a:rPr>
              <a:t>Pasteurization</a:t>
            </a:r>
          </a:p>
          <a:p>
            <a:pPr algn="ctr">
              <a:buFontTx/>
              <a:buNone/>
            </a:pPr>
            <a:endParaRPr lang="en-US" altLang="en-NL" b="1" u="sng">
              <a:solidFill>
                <a:schemeClr val="tx2"/>
              </a:solidFill>
            </a:endParaRPr>
          </a:p>
          <a:p>
            <a:r>
              <a:rPr lang="en-US" altLang="en-NL" sz="2800">
                <a:solidFill>
                  <a:schemeClr val="tx2"/>
                </a:solidFill>
              </a:rPr>
              <a:t>Beer is heated to kill any bacteria that may have entered during the brewing process.</a:t>
            </a:r>
          </a:p>
          <a:p>
            <a:endParaRPr lang="en-US" altLang="en-NL" sz="2800">
              <a:solidFill>
                <a:schemeClr val="tx2"/>
              </a:solidFill>
            </a:endParaRPr>
          </a:p>
          <a:p>
            <a:r>
              <a:rPr lang="en-US" altLang="en-NL" sz="2800">
                <a:solidFill>
                  <a:schemeClr val="tx2"/>
                </a:solidFill>
              </a:rPr>
              <a:t>Increases shelf life &amp; stability of the product.</a:t>
            </a:r>
          </a:p>
          <a:p>
            <a:endParaRPr lang="en-US" altLang="en-NL" sz="2800">
              <a:solidFill>
                <a:schemeClr val="tx2"/>
              </a:solidFill>
            </a:endParaRPr>
          </a:p>
          <a:p>
            <a:r>
              <a:rPr lang="en-US" altLang="en-NL" sz="2800">
                <a:solidFill>
                  <a:schemeClr val="tx2"/>
                </a:solidFill>
              </a:rPr>
              <a:t>Eradicates unwanted organisms and kills the yeast in the beer.</a:t>
            </a:r>
          </a:p>
          <a:p>
            <a:pPr>
              <a:buFontTx/>
              <a:buNone/>
            </a:pPr>
            <a:r>
              <a:rPr lang="en-US" altLang="en-NL" sz="2800">
                <a:solidFill>
                  <a:schemeClr val="tx2"/>
                </a:solidFill>
              </a:rPr>
              <a:t>	</a:t>
            </a:r>
            <a:r>
              <a:rPr lang="en-US" altLang="en-NL" sz="2800" b="1">
                <a:solidFill>
                  <a:schemeClr val="tx2"/>
                </a:solidFill>
              </a:rPr>
              <a:t>Tunnel = 50 deg C , 45 mins</a:t>
            </a:r>
          </a:p>
          <a:p>
            <a:pPr>
              <a:buFontTx/>
              <a:buNone/>
            </a:pPr>
            <a:r>
              <a:rPr lang="en-US" altLang="en-NL" sz="2800">
                <a:solidFill>
                  <a:schemeClr val="tx2"/>
                </a:solidFill>
              </a:rPr>
              <a:t>	</a:t>
            </a:r>
            <a:r>
              <a:rPr lang="en-US" altLang="en-NL" sz="2800" b="1">
                <a:solidFill>
                  <a:schemeClr val="tx2"/>
                </a:solidFill>
              </a:rPr>
              <a:t>Flash = 72 deg C, 30 secs</a:t>
            </a:r>
            <a:endParaRPr lang="en-US" altLang="en-NL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FE1558B2-9F12-4370-A618-D373BE3803E9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838200" y="381000"/>
            <a:ext cx="7772400" cy="6096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CONDITIONING THE BEER</a:t>
            </a:r>
            <a:endParaRPr lang="en-US" altLang="en-NL">
              <a:solidFill>
                <a:srgbClr val="00CCFF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CD06BFD-1089-480C-898C-50A9EB972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ED1F3DC-1E44-4761-BD28-CA4AE7881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90DA0600-76D5-4860-B241-2A32B3AFAE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 i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PRODUCTION OF BEER</a:t>
            </a:r>
            <a:endParaRPr lang="en-US" altLang="en-NL" sz="3200" b="1" i="1">
              <a:solidFill>
                <a:schemeClr val="accent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734DD672-AC8A-49FF-B708-A3571871EE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772400" cy="4572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Steeping of barley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Drying of barley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Milling into grist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Mash is formed                        Mash Tun                          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30726" name="AutoShape 6">
            <a:extLst>
              <a:ext uri="{FF2B5EF4-FFF2-40B4-BE49-F238E27FC236}">
                <a16:creationId xmlns:a16="http://schemas.microsoft.com/office/drawing/2014/main" id="{0CD718CB-8AD3-4173-9494-FE3B6C53B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1454150"/>
            <a:ext cx="3416300" cy="5969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27" name="AutoShape 7">
            <a:extLst>
              <a:ext uri="{FF2B5EF4-FFF2-40B4-BE49-F238E27FC236}">
                <a16:creationId xmlns:a16="http://schemas.microsoft.com/office/drawing/2014/main" id="{B6AD4FD3-FACF-4DE0-9A6D-D9EECC5FE79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2101850" y="2101850"/>
            <a:ext cx="520700" cy="444500"/>
          </a:xfrm>
          <a:prstGeom prst="rightArrow">
            <a:avLst>
              <a:gd name="adj1" fmla="val 50000"/>
              <a:gd name="adj2" fmla="val 58577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28" name="AutoShape 8">
            <a:extLst>
              <a:ext uri="{FF2B5EF4-FFF2-40B4-BE49-F238E27FC236}">
                <a16:creationId xmlns:a16="http://schemas.microsoft.com/office/drawing/2014/main" id="{D75808C4-67B6-4C30-A37B-06374E0F0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590800"/>
            <a:ext cx="3111500" cy="5969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29" name="AutoShape 9">
            <a:extLst>
              <a:ext uri="{FF2B5EF4-FFF2-40B4-BE49-F238E27FC236}">
                <a16:creationId xmlns:a16="http://schemas.microsoft.com/office/drawing/2014/main" id="{CC498C57-D9C9-45BE-BE20-BAE74111844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2063750" y="3282950"/>
            <a:ext cx="596900" cy="444500"/>
          </a:xfrm>
          <a:prstGeom prst="rightArrow">
            <a:avLst>
              <a:gd name="adj1" fmla="val 50000"/>
              <a:gd name="adj2" fmla="val 6714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30" name="AutoShape 10">
            <a:extLst>
              <a:ext uri="{FF2B5EF4-FFF2-40B4-BE49-F238E27FC236}">
                <a16:creationId xmlns:a16="http://schemas.microsoft.com/office/drawing/2014/main" id="{8C674786-9DC5-483B-9B13-848114EC5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3816350"/>
            <a:ext cx="3340100" cy="5969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31" name="AutoShape 11">
            <a:extLst>
              <a:ext uri="{FF2B5EF4-FFF2-40B4-BE49-F238E27FC236}">
                <a16:creationId xmlns:a16="http://schemas.microsoft.com/office/drawing/2014/main" id="{12B9A56A-BE5C-4BB0-A3A9-41B0DF827ED9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2178050" y="4464050"/>
            <a:ext cx="520700" cy="444500"/>
          </a:xfrm>
          <a:prstGeom prst="rightArrow">
            <a:avLst>
              <a:gd name="adj1" fmla="val 50000"/>
              <a:gd name="adj2" fmla="val 58577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32" name="AutoShape 12">
            <a:extLst>
              <a:ext uri="{FF2B5EF4-FFF2-40B4-BE49-F238E27FC236}">
                <a16:creationId xmlns:a16="http://schemas.microsoft.com/office/drawing/2014/main" id="{EA8BD216-0A81-49EC-9DE9-72EC9F2C2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4959350"/>
            <a:ext cx="3111500" cy="5969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33" name="AutoShape 13">
            <a:extLst>
              <a:ext uri="{FF2B5EF4-FFF2-40B4-BE49-F238E27FC236}">
                <a16:creationId xmlns:a16="http://schemas.microsoft.com/office/drawing/2014/main" id="{8E6C294D-2565-4E86-9E72-F914E82BE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950" y="5111750"/>
            <a:ext cx="1511300" cy="444500"/>
          </a:xfrm>
          <a:prstGeom prst="rightArrow">
            <a:avLst>
              <a:gd name="adj1" fmla="val 50000"/>
              <a:gd name="adj2" fmla="val 170016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0734" name="Oval 14">
            <a:extLst>
              <a:ext uri="{FF2B5EF4-FFF2-40B4-BE49-F238E27FC236}">
                <a16:creationId xmlns:a16="http://schemas.microsoft.com/office/drawing/2014/main" id="{35CA1BDE-DCED-45DE-A8B2-EBDBA38FD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150" y="4730750"/>
            <a:ext cx="2425700" cy="10541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98D9D13-108F-4D9E-B17B-263D9F5A7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BB84F0D-FB04-46FC-A7FC-018D0E6A2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D403B09B-12CF-4028-8194-5ED0FBFC9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715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Wort is obtained               Lauter Tun</a:t>
            </a: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	                                                           </a:t>
            </a: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   Brewing			   Brew Kettle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    Cooling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Fermentation</a:t>
            </a:r>
            <a:r>
              <a:rPr lang="en-US" altLang="en-NL" sz="3600">
                <a:solidFill>
                  <a:srgbClr val="CC00CC"/>
                </a:solidFill>
              </a:rPr>
              <a:t> </a:t>
            </a:r>
            <a:r>
              <a:rPr lang="en-US" altLang="en-NL">
                <a:solidFill>
                  <a:srgbClr val="CC00CC"/>
                </a:solidFill>
              </a:rPr>
              <a:t>                Fermentation vessel</a:t>
            </a:r>
          </a:p>
          <a:p>
            <a:pPr>
              <a:buFontTx/>
              <a:buNone/>
            </a:pPr>
            <a:endParaRPr lang="en-US" altLang="en-NL">
              <a:solidFill>
                <a:srgbClr val="CC00CC"/>
              </a:solidFill>
            </a:endParaRPr>
          </a:p>
          <a:p>
            <a:pPr>
              <a:buFontTx/>
              <a:buNone/>
            </a:pPr>
            <a:r>
              <a:rPr lang="en-US" altLang="en-NL">
                <a:solidFill>
                  <a:srgbClr val="CC00CC"/>
                </a:solidFill>
              </a:rPr>
              <a:t>Conditioning                Holding Tanks</a:t>
            </a:r>
            <a:endParaRPr lang="en-US" altLang="en-NL"/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32773" name="AutoShape 5">
            <a:extLst>
              <a:ext uri="{FF2B5EF4-FFF2-40B4-BE49-F238E27FC236}">
                <a16:creationId xmlns:a16="http://schemas.microsoft.com/office/drawing/2014/main" id="{7C9ED2DC-4F87-4ACD-865E-B9BBF06E9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692150"/>
            <a:ext cx="3111500" cy="8255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4" name="AutoShape 6">
            <a:extLst>
              <a:ext uri="{FF2B5EF4-FFF2-40B4-BE49-F238E27FC236}">
                <a16:creationId xmlns:a16="http://schemas.microsoft.com/office/drawing/2014/main" id="{215186D8-522A-4992-8B22-F5502F3F97D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644650" y="1644650"/>
            <a:ext cx="596900" cy="368300"/>
          </a:xfrm>
          <a:prstGeom prst="rightArrow">
            <a:avLst>
              <a:gd name="adj1" fmla="val 50000"/>
              <a:gd name="adj2" fmla="val 81042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5" name="AutoShape 7">
            <a:extLst>
              <a:ext uri="{FF2B5EF4-FFF2-40B4-BE49-F238E27FC236}">
                <a16:creationId xmlns:a16="http://schemas.microsoft.com/office/drawing/2014/main" id="{27CB0B88-2827-4176-A63B-99E6D1EEB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2139950"/>
            <a:ext cx="2578100" cy="5207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altLang="en-NL"/>
              <a:t> </a:t>
            </a:r>
          </a:p>
        </p:txBody>
      </p:sp>
      <p:sp>
        <p:nvSpPr>
          <p:cNvPr id="32776" name="AutoShape 8">
            <a:extLst>
              <a:ext uri="{FF2B5EF4-FFF2-40B4-BE49-F238E27FC236}">
                <a16:creationId xmlns:a16="http://schemas.microsoft.com/office/drawing/2014/main" id="{6355CD17-1EAC-42CE-A578-901917C47E9E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682750" y="2749550"/>
            <a:ext cx="596900" cy="444500"/>
          </a:xfrm>
          <a:prstGeom prst="rightArrow">
            <a:avLst>
              <a:gd name="adj1" fmla="val 50000"/>
              <a:gd name="adj2" fmla="val 6714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7" name="AutoShape 9">
            <a:extLst>
              <a:ext uri="{FF2B5EF4-FFF2-40B4-BE49-F238E27FC236}">
                <a16:creationId xmlns:a16="http://schemas.microsoft.com/office/drawing/2014/main" id="{E7366256-D86F-4EFB-A136-8CD7640EF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3282950"/>
            <a:ext cx="2730500" cy="5207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8" name="AutoShape 10">
            <a:extLst>
              <a:ext uri="{FF2B5EF4-FFF2-40B4-BE49-F238E27FC236}">
                <a16:creationId xmlns:a16="http://schemas.microsoft.com/office/drawing/2014/main" id="{E79A3A62-4875-49F6-8706-26B92B2FAB4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682750" y="3892550"/>
            <a:ext cx="596900" cy="444500"/>
          </a:xfrm>
          <a:prstGeom prst="rightArrow">
            <a:avLst>
              <a:gd name="adj1" fmla="val 50000"/>
              <a:gd name="adj2" fmla="val 6714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79" name="AutoShape 11">
            <a:extLst>
              <a:ext uri="{FF2B5EF4-FFF2-40B4-BE49-F238E27FC236}">
                <a16:creationId xmlns:a16="http://schemas.microsoft.com/office/drawing/2014/main" id="{F458731D-1464-4AA1-ABAA-9852BC734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4425950"/>
            <a:ext cx="3416300" cy="8255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0" name="AutoShape 12">
            <a:extLst>
              <a:ext uri="{FF2B5EF4-FFF2-40B4-BE49-F238E27FC236}">
                <a16:creationId xmlns:a16="http://schemas.microsoft.com/office/drawing/2014/main" id="{15C10B6D-D2BB-40F9-814E-C086682DA55F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606550" y="5111750"/>
            <a:ext cx="596900" cy="444500"/>
          </a:xfrm>
          <a:prstGeom prst="rightArrow">
            <a:avLst>
              <a:gd name="adj1" fmla="val 50000"/>
              <a:gd name="adj2" fmla="val 6714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1" name="AutoShape 13">
            <a:extLst>
              <a:ext uri="{FF2B5EF4-FFF2-40B4-BE49-F238E27FC236}">
                <a16:creationId xmlns:a16="http://schemas.microsoft.com/office/drawing/2014/main" id="{AB0BD4F8-F6BD-4AD2-9B27-3C6831381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5568950"/>
            <a:ext cx="2882900" cy="9017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2" name="Oval 14">
            <a:extLst>
              <a:ext uri="{FF2B5EF4-FFF2-40B4-BE49-F238E27FC236}">
                <a16:creationId xmlns:a16="http://schemas.microsoft.com/office/drawing/2014/main" id="{99D4B1E1-6041-4670-809A-3D756F72D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844550"/>
            <a:ext cx="2730500" cy="901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3" name="AutoShape 15">
            <a:extLst>
              <a:ext uri="{FF2B5EF4-FFF2-40B4-BE49-F238E27FC236}">
                <a16:creationId xmlns:a16="http://schemas.microsoft.com/office/drawing/2014/main" id="{3CBC09ED-D2F1-4F92-8BCA-008613EDE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1073150"/>
            <a:ext cx="1130300" cy="368300"/>
          </a:xfrm>
          <a:prstGeom prst="rightArrow">
            <a:avLst>
              <a:gd name="adj1" fmla="val 50000"/>
              <a:gd name="adj2" fmla="val 153462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4" name="Oval 16">
            <a:extLst>
              <a:ext uri="{FF2B5EF4-FFF2-40B4-BE49-F238E27FC236}">
                <a16:creationId xmlns:a16="http://schemas.microsoft.com/office/drawing/2014/main" id="{DE4FABB5-EB41-4C1B-8652-0AE2366E6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2063750"/>
            <a:ext cx="32639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5" name="AutoShape 17">
            <a:extLst>
              <a:ext uri="{FF2B5EF4-FFF2-40B4-BE49-F238E27FC236}">
                <a16:creationId xmlns:a16="http://schemas.microsoft.com/office/drawing/2014/main" id="{B5FE7B68-3533-49DF-B7C1-270A92599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5350" y="2216150"/>
            <a:ext cx="1054100" cy="444500"/>
          </a:xfrm>
          <a:prstGeom prst="rightArrow">
            <a:avLst>
              <a:gd name="adj1" fmla="val 50000"/>
              <a:gd name="adj2" fmla="val 118582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6" name="Oval 18">
            <a:extLst>
              <a:ext uri="{FF2B5EF4-FFF2-40B4-BE49-F238E27FC236}">
                <a16:creationId xmlns:a16="http://schemas.microsoft.com/office/drawing/2014/main" id="{CBCBAE61-689A-4482-8A11-27C01D865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343400"/>
            <a:ext cx="3797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7" name="AutoShape 19">
            <a:extLst>
              <a:ext uri="{FF2B5EF4-FFF2-40B4-BE49-F238E27FC236}">
                <a16:creationId xmlns:a16="http://schemas.microsoft.com/office/drawing/2014/main" id="{917F7ADE-BFED-4502-ABA5-D1FF21B65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950" y="4578350"/>
            <a:ext cx="673100" cy="368300"/>
          </a:xfrm>
          <a:prstGeom prst="rightArrow">
            <a:avLst>
              <a:gd name="adj1" fmla="val 50000"/>
              <a:gd name="adj2" fmla="val 91388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8" name="Oval 20">
            <a:extLst>
              <a:ext uri="{FF2B5EF4-FFF2-40B4-BE49-F238E27FC236}">
                <a16:creationId xmlns:a16="http://schemas.microsoft.com/office/drawing/2014/main" id="{44B2E094-4553-4978-AA20-F03AD5D59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5492750"/>
            <a:ext cx="3492500" cy="9017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2789" name="AutoShape 21">
            <a:extLst>
              <a:ext uri="{FF2B5EF4-FFF2-40B4-BE49-F238E27FC236}">
                <a16:creationId xmlns:a16="http://schemas.microsoft.com/office/drawing/2014/main" id="{5753C140-50B4-4623-B143-CF11AF550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0" y="5797550"/>
            <a:ext cx="901700" cy="368300"/>
          </a:xfrm>
          <a:prstGeom prst="rightArrow">
            <a:avLst>
              <a:gd name="adj1" fmla="val 50000"/>
              <a:gd name="adj2" fmla="val 122425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16EA9ED-F0C2-45AF-9374-8B707A734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AA16924-9F48-488E-B3BE-AE27EB79B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F5580102-268F-4E99-9B9C-76E5EA69D6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715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r>
              <a:rPr lang="en-US" altLang="en-NL"/>
              <a:t>	</a:t>
            </a:r>
          </a:p>
          <a:p>
            <a:pPr>
              <a:buFontTx/>
              <a:buNone/>
            </a:pPr>
            <a:r>
              <a:rPr lang="en-US" altLang="en-NL"/>
              <a:t>	                                                           </a:t>
            </a:r>
          </a:p>
          <a:p>
            <a:pPr>
              <a:buFontTx/>
              <a:buNone/>
            </a:pPr>
            <a:r>
              <a:rPr lang="en-US" altLang="en-NL"/>
              <a:t>		</a:t>
            </a:r>
          </a:p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endParaRPr lang="en-US" altLang="en-NL"/>
          </a:p>
          <a:p>
            <a:pPr>
              <a:buFontTx/>
              <a:buNone/>
            </a:pPr>
            <a:endParaRPr lang="en-US" altLang="en-NL"/>
          </a:p>
        </p:txBody>
      </p:sp>
      <p:sp>
        <p:nvSpPr>
          <p:cNvPr id="34821" name="AutoShape 5">
            <a:extLst>
              <a:ext uri="{FF2B5EF4-FFF2-40B4-BE49-F238E27FC236}">
                <a16:creationId xmlns:a16="http://schemas.microsoft.com/office/drawing/2014/main" id="{5380C27F-73DF-4EB1-AE2A-C34D06801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990600"/>
            <a:ext cx="3810000" cy="106045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4822" name="AutoShape 6">
            <a:extLst>
              <a:ext uri="{FF2B5EF4-FFF2-40B4-BE49-F238E27FC236}">
                <a16:creationId xmlns:a16="http://schemas.microsoft.com/office/drawing/2014/main" id="{D4B082D0-C4DC-4BC5-8AD9-5990975DA5A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381500" y="2324100"/>
            <a:ext cx="596900" cy="368300"/>
          </a:xfrm>
          <a:prstGeom prst="rightArrow">
            <a:avLst>
              <a:gd name="adj1" fmla="val 50000"/>
              <a:gd name="adj2" fmla="val 81042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4823" name="AutoShape 7">
            <a:extLst>
              <a:ext uri="{FF2B5EF4-FFF2-40B4-BE49-F238E27FC236}">
                <a16:creationId xmlns:a16="http://schemas.microsoft.com/office/drawing/2014/main" id="{65C03C08-21A7-4D0F-BF3C-7F70D7D5D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819400"/>
            <a:ext cx="3048000" cy="10668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altLang="en-NL"/>
              <a:t> </a:t>
            </a:r>
          </a:p>
        </p:txBody>
      </p:sp>
      <p:sp>
        <p:nvSpPr>
          <p:cNvPr id="34824" name="Text Box 8">
            <a:extLst>
              <a:ext uri="{FF2B5EF4-FFF2-40B4-BE49-F238E27FC236}">
                <a16:creationId xmlns:a16="http://schemas.microsoft.com/office/drawing/2014/main" id="{F345253D-7657-48F2-952C-BCD6D61B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1219200"/>
            <a:ext cx="31384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NL">
                <a:latin typeface="Book Antiqua" panose="02040602050305030304" pitchFamily="18" charset="0"/>
              </a:rPr>
              <a:t> </a:t>
            </a:r>
            <a:r>
              <a:rPr lang="en-US" altLang="en-NL" sz="3600">
                <a:solidFill>
                  <a:srgbClr val="CC00CC"/>
                </a:solidFill>
                <a:latin typeface="Book Antiqua" panose="02040602050305030304" pitchFamily="18" charset="0"/>
              </a:rPr>
              <a:t>Pasteurisation</a:t>
            </a:r>
            <a:endParaRPr lang="en-US" altLang="en-NL">
              <a:latin typeface="Book Antiqua" panose="02040602050305030304" pitchFamily="18" charset="0"/>
            </a:endParaRPr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560116A1-E880-4490-8BCB-EE384A661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124200"/>
            <a:ext cx="20875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NL" sz="3600">
                <a:solidFill>
                  <a:srgbClr val="CC00CC"/>
                </a:solidFill>
                <a:latin typeface="Book Antiqua" panose="02040602050305030304" pitchFamily="18" charset="0"/>
              </a:rPr>
              <a:t>Bottling</a:t>
            </a:r>
            <a:endParaRPr lang="en-US" altLang="en-NL">
              <a:solidFill>
                <a:srgbClr val="CC00CC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>
            <a:extLst>
              <a:ext uri="{FF2B5EF4-FFF2-40B4-BE49-F238E27FC236}">
                <a16:creationId xmlns:a16="http://schemas.microsoft.com/office/drawing/2014/main" id="{AD7DB1B7-3638-4A08-A4A9-C2F175B7A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8EFA81C-89A6-4AC8-9A17-57F724D37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523531D-9AF4-4536-A0D6-437452537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5C33D9FD-1213-4ED5-8534-002025598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06450"/>
            <a:ext cx="7772400" cy="630238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CLASSICAL BEER STYLES</a:t>
            </a:r>
            <a:endParaRPr lang="en-US" altLang="en-NL" sz="3600">
              <a:solidFill>
                <a:schemeClr val="accent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0909491B-16F4-428F-89C4-170B19D367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91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b="1" i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TOP FERMENTED </a:t>
            </a:r>
          </a:p>
          <a:p>
            <a:pPr>
              <a:buFontTx/>
              <a:buNone/>
            </a:pPr>
            <a:endParaRPr lang="en-US" altLang="en-NL">
              <a:solidFill>
                <a:schemeClr val="tx2"/>
              </a:solidFill>
            </a:endParaRPr>
          </a:p>
          <a:p>
            <a:r>
              <a:rPr lang="en-US" altLang="en-NL" b="1" i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WHEAT BEER</a:t>
            </a:r>
          </a:p>
          <a:p>
            <a:pPr>
              <a:buFontTx/>
              <a:buNone/>
            </a:pPr>
            <a:endParaRPr lang="en-US" altLang="en-NL">
              <a:solidFill>
                <a:schemeClr val="tx2"/>
              </a:solidFill>
            </a:endParaRPr>
          </a:p>
          <a:p>
            <a:r>
              <a:rPr lang="en-US" altLang="en-NL" b="1" i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BOTTOM FERMENTED </a:t>
            </a:r>
          </a:p>
          <a:p>
            <a:pPr lvl="1">
              <a:buFontTx/>
              <a:buNone/>
            </a:pPr>
            <a:endParaRPr lang="en-US" altLang="en-NL">
              <a:solidFill>
                <a:schemeClr val="tx2"/>
              </a:solidFill>
            </a:endParaRPr>
          </a:p>
          <a:p>
            <a:pPr>
              <a:buFontTx/>
              <a:buNone/>
            </a:pPr>
            <a:endParaRPr lang="en-US" altLang="en-NL" sz="2800"/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6451324B-78CA-44FB-A4DE-B638A83BA86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787650"/>
            <a:ext cx="2209800" cy="3079750"/>
          </a:xfrm>
          <a:prstGeom prst="rect">
            <a:avLst/>
          </a:prstGeom>
          <a:noFill/>
          <a:ln w="1270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 autoUpdateAnimBg="0"/>
      <p:bldP spid="36869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4C3D440-F3B8-4D94-9E4D-D0F17DBBD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ADB3A06D-64BA-494A-8F0E-C1C50146F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398316E-0BEC-4778-BC41-FC7780A89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TOP/BOTTOM</a:t>
            </a:r>
            <a:r>
              <a:rPr lang="en-US" altLang="en-NL" sz="3600" i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FERMENTED BEER</a:t>
            </a:r>
            <a:endParaRPr lang="en-US" altLang="en-NL" sz="3600" b="1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C49F00A6-1CFE-4DC8-B8D7-4D6B0C48E1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3550" y="1149350"/>
            <a:ext cx="3797300" cy="5168900"/>
          </a:xfrm>
          <a:noFill/>
          <a:ln w="12700" cap="flat">
            <a:solidFill>
              <a:schemeClr val="tx2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>
              <a:buFontTx/>
              <a:buNone/>
            </a:pPr>
            <a:r>
              <a:rPr lang="en-US" altLang="en-NL" sz="2400" b="1" u="sng">
                <a:solidFill>
                  <a:srgbClr val="CC00CC"/>
                </a:solidFill>
              </a:rPr>
              <a:t>Bottom fermented</a:t>
            </a:r>
          </a:p>
          <a:p>
            <a:r>
              <a:rPr lang="en-US" altLang="en-NL" sz="2400" b="1"/>
              <a:t>Yeast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Saccharomyces  carlsbergensis</a:t>
            </a:r>
          </a:p>
          <a:p>
            <a:pPr lvl="1">
              <a:buFontTx/>
              <a:buNone/>
            </a:pPr>
            <a:endParaRPr lang="en-US" altLang="en-NL" sz="2400" b="1">
              <a:solidFill>
                <a:srgbClr val="FF0000"/>
              </a:solidFill>
            </a:endParaRPr>
          </a:p>
          <a:p>
            <a:r>
              <a:rPr lang="en-US" altLang="en-NL" sz="2400" b="1"/>
              <a:t>Primary fermentation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Takes place at 7-12-7 deg C</a:t>
            </a:r>
          </a:p>
          <a:p>
            <a:pPr lvl="1">
              <a:buFontTx/>
              <a:buNone/>
            </a:pPr>
            <a:endParaRPr lang="en-US" altLang="en-NL" sz="2400" b="1">
              <a:solidFill>
                <a:srgbClr val="3333FF"/>
              </a:solidFill>
            </a:endParaRPr>
          </a:p>
          <a:p>
            <a:r>
              <a:rPr lang="en-US" altLang="en-NL" sz="2400" b="1"/>
              <a:t>Holding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Last for about a month.</a:t>
            </a:r>
          </a:p>
          <a:p>
            <a:pPr lvl="1">
              <a:buFontTx/>
              <a:buNone/>
            </a:pPr>
            <a:endParaRPr lang="en-US" altLang="en-NL" sz="2400" b="1">
              <a:solidFill>
                <a:srgbClr val="CC00CC"/>
              </a:solidFill>
            </a:endParaRPr>
          </a:p>
          <a:p>
            <a:pPr>
              <a:buFontTx/>
              <a:buNone/>
            </a:pPr>
            <a:endParaRPr lang="en-US" altLang="en-NL" sz="2400" b="1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0B583E4F-1E39-4435-B8F0-A59591FA523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25950" y="1149350"/>
            <a:ext cx="3797300" cy="5168900"/>
          </a:xfrm>
          <a:noFill/>
          <a:ln w="12700" cap="flat">
            <a:solidFill>
              <a:schemeClr val="tx2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>
              <a:buFontTx/>
              <a:buNone/>
            </a:pPr>
            <a:r>
              <a:rPr lang="en-US" altLang="en-NL" sz="2400" b="1" u="sng">
                <a:solidFill>
                  <a:srgbClr val="CC00CC"/>
                </a:solidFill>
              </a:rPr>
              <a:t>Top fermented </a:t>
            </a:r>
          </a:p>
          <a:p>
            <a:r>
              <a:rPr lang="en-US" altLang="en-NL" sz="2400" b="1"/>
              <a:t>Yeast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Saccharomyces  cerevisiae</a:t>
            </a:r>
          </a:p>
          <a:p>
            <a:pPr lvl="1"/>
            <a:endParaRPr lang="en-US" altLang="en-NL" sz="2400" b="1"/>
          </a:p>
          <a:p>
            <a:r>
              <a:rPr lang="en-US" altLang="en-NL" sz="2400" b="1"/>
              <a:t>Primary fermentation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Takes place at 15-20 deg C</a:t>
            </a:r>
          </a:p>
          <a:p>
            <a:pPr lvl="1">
              <a:buFontTx/>
              <a:buNone/>
            </a:pPr>
            <a:endParaRPr lang="en-US" altLang="en-NL" sz="2400" b="1">
              <a:solidFill>
                <a:srgbClr val="CC00CC"/>
              </a:solidFill>
            </a:endParaRPr>
          </a:p>
          <a:p>
            <a:r>
              <a:rPr lang="en-US" altLang="en-NL" sz="2400" b="1"/>
              <a:t>Holding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Last for about a week</a:t>
            </a:r>
            <a:endParaRPr lang="en-US" altLang="en-NL" sz="2400" b="1">
              <a:solidFill>
                <a:srgbClr val="FF33CC"/>
              </a:solidFill>
            </a:endParaRPr>
          </a:p>
          <a:p>
            <a:endParaRPr lang="en-US" altLang="en-NL" sz="2400" b="1"/>
          </a:p>
          <a:p>
            <a:endParaRPr lang="en-US" altLang="en-NL" sz="2400" b="1"/>
          </a:p>
          <a:p>
            <a:pPr>
              <a:buFontTx/>
              <a:buNone/>
            </a:pPr>
            <a:endParaRPr lang="en-US" altLang="en-NL" sz="2400" b="1"/>
          </a:p>
          <a:p>
            <a:pPr latinLnBrk="1">
              <a:buFontTx/>
              <a:buNone/>
            </a:pPr>
            <a:endParaRPr lang="en-US" altLang="en-NL" sz="2400" b="1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A3C4DFF0-7399-445D-8F71-1E4BEA6E4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1409FEC5-460B-4D40-A74F-B73AB38CB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117764" name="Rectangle 1028">
            <a:extLst>
              <a:ext uri="{FF2B5EF4-FFF2-40B4-BE49-F238E27FC236}">
                <a16:creationId xmlns:a16="http://schemas.microsoft.com/office/drawing/2014/main" id="{98031DE8-C144-4B52-92C0-8F02C4F69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TOP/BOTTOM</a:t>
            </a:r>
            <a:r>
              <a:rPr lang="en-US" altLang="en-NL" sz="3600" i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FERMENTED BEER</a:t>
            </a:r>
            <a:endParaRPr lang="en-US" altLang="en-NL" sz="3600" b="1"/>
          </a:p>
        </p:txBody>
      </p:sp>
      <p:sp>
        <p:nvSpPr>
          <p:cNvPr id="117765" name="Rectangle 1029">
            <a:extLst>
              <a:ext uri="{FF2B5EF4-FFF2-40B4-BE49-F238E27FC236}">
                <a16:creationId xmlns:a16="http://schemas.microsoft.com/office/drawing/2014/main" id="{21FD79DB-D34E-4934-B462-2994532220E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3550" y="1149350"/>
            <a:ext cx="3797300" cy="5168900"/>
          </a:xfrm>
          <a:noFill/>
          <a:ln w="12700" cap="flat">
            <a:solidFill>
              <a:schemeClr val="tx2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>
              <a:buFontTx/>
              <a:buNone/>
            </a:pPr>
            <a:r>
              <a:rPr lang="en-US" altLang="en-NL" sz="2400" b="1" u="sng">
                <a:solidFill>
                  <a:srgbClr val="CC00CC"/>
                </a:solidFill>
              </a:rPr>
              <a:t>Bottom fermented</a:t>
            </a:r>
          </a:p>
          <a:p>
            <a:pPr algn="ctr">
              <a:buFontTx/>
              <a:buNone/>
            </a:pPr>
            <a:endParaRPr lang="en-US" altLang="en-NL" sz="2400" b="1"/>
          </a:p>
          <a:p>
            <a:r>
              <a:rPr lang="en-US" altLang="en-NL" sz="2400" b="1"/>
              <a:t>Krausening </a:t>
            </a:r>
          </a:p>
          <a:p>
            <a:endParaRPr lang="en-US" altLang="en-NL" sz="2400" b="1"/>
          </a:p>
          <a:p>
            <a:r>
              <a:rPr lang="en-US" altLang="en-NL" sz="2400" b="1"/>
              <a:t>Service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4-6 deg Centigrade</a:t>
            </a:r>
            <a:endParaRPr lang="en-US" altLang="en-NL" sz="2400" b="1">
              <a:solidFill>
                <a:srgbClr val="FF0000"/>
              </a:solidFill>
            </a:endParaRPr>
          </a:p>
        </p:txBody>
      </p:sp>
      <p:sp>
        <p:nvSpPr>
          <p:cNvPr id="117766" name="Rectangle 1030">
            <a:extLst>
              <a:ext uri="{FF2B5EF4-FFF2-40B4-BE49-F238E27FC236}">
                <a16:creationId xmlns:a16="http://schemas.microsoft.com/office/drawing/2014/main" id="{99766BD5-51C2-4797-8D15-97AB70EB9B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25950" y="1149350"/>
            <a:ext cx="3797300" cy="5168900"/>
          </a:xfrm>
          <a:noFill/>
          <a:ln w="12700" cap="flat">
            <a:solidFill>
              <a:schemeClr val="tx2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>
              <a:buFontTx/>
              <a:buNone/>
            </a:pPr>
            <a:r>
              <a:rPr lang="en-US" altLang="en-NL" sz="2400" b="1" u="sng">
                <a:solidFill>
                  <a:srgbClr val="CC00CC"/>
                </a:solidFill>
              </a:rPr>
              <a:t>Top fermented </a:t>
            </a:r>
          </a:p>
          <a:p>
            <a:pPr algn="ctr">
              <a:buFontTx/>
              <a:buNone/>
            </a:pPr>
            <a:endParaRPr lang="en-US" altLang="en-NL" sz="2400" b="1">
              <a:solidFill>
                <a:srgbClr val="CC00CC"/>
              </a:solidFill>
            </a:endParaRPr>
          </a:p>
          <a:p>
            <a:r>
              <a:rPr lang="en-US" altLang="en-NL" sz="2400" b="1"/>
              <a:t>Priming </a:t>
            </a:r>
          </a:p>
          <a:p>
            <a:endParaRPr lang="en-US" altLang="en-NL" sz="2400" b="1"/>
          </a:p>
          <a:p>
            <a:r>
              <a:rPr lang="en-US" altLang="en-NL" sz="2400" b="1"/>
              <a:t>Service</a:t>
            </a:r>
          </a:p>
          <a:p>
            <a:pPr lvl="1"/>
            <a:r>
              <a:rPr lang="en-US" altLang="en-NL" sz="2400" b="1">
                <a:solidFill>
                  <a:srgbClr val="CC00CC"/>
                </a:solidFill>
              </a:rPr>
              <a:t>18-20 deg Centigrade</a:t>
            </a:r>
            <a:endParaRPr lang="en-US" altLang="en-NL" sz="2400" b="1"/>
          </a:p>
          <a:p>
            <a:pPr latinLnBrk="1">
              <a:buFontTx/>
              <a:buNone/>
            </a:pPr>
            <a:endParaRPr lang="en-US" altLang="en-NL" sz="2400" b="1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2C312FD-2F97-4407-A8CB-F5E9B4D62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F7D9C40-EA52-4A4E-A7E1-956969E50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A2B714AE-4331-4A3E-9AE1-982EECDAD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7620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TOP FERMENTED BEER</a:t>
            </a:r>
            <a:endParaRPr lang="en-US" altLang="en-NL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E0BC9D4A-17A3-4066-9464-1974E8156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NL" sz="2800" b="1" i="1" u="sng">
                <a:solidFill>
                  <a:srgbClr val="CC00CC"/>
                </a:solidFill>
              </a:rPr>
              <a:t>Ales</a:t>
            </a:r>
            <a:endParaRPr lang="en-US" altLang="en-NL" sz="2800" b="1" i="1" u="sng"/>
          </a:p>
          <a:p>
            <a:pPr lvl="1">
              <a:lnSpc>
                <a:spcPct val="90000"/>
              </a:lnSpc>
            </a:pPr>
            <a:r>
              <a:rPr lang="en-US" altLang="en-NL" sz="2400" b="1"/>
              <a:t>Generic term for English styles top fermented beer. Copper coloured or darker. Served at room temp.</a:t>
            </a:r>
            <a:r>
              <a:rPr lang="en-US" altLang="en-NL" sz="2000" b="1"/>
              <a:t> </a:t>
            </a:r>
          </a:p>
          <a:p>
            <a:pPr>
              <a:lnSpc>
                <a:spcPct val="90000"/>
              </a:lnSpc>
            </a:pPr>
            <a:r>
              <a:rPr lang="en-US" altLang="en-NL" sz="2800" b="1" i="1" u="sng">
                <a:solidFill>
                  <a:srgbClr val="CC00CC"/>
                </a:solidFill>
              </a:rPr>
              <a:t>Porter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/>
              <a:t>Originally  local London beer made with roasted un-malted barley. Strength 5-7.5% v/v</a:t>
            </a:r>
            <a:r>
              <a:rPr lang="en-US" altLang="en-NL" sz="2400"/>
              <a:t>.</a:t>
            </a:r>
          </a:p>
          <a:p>
            <a:pPr>
              <a:lnSpc>
                <a:spcPct val="90000"/>
              </a:lnSpc>
            </a:pPr>
            <a:r>
              <a:rPr lang="en-US" altLang="en-NL" sz="2800" b="1" i="1" u="sng">
                <a:solidFill>
                  <a:srgbClr val="CC00CC"/>
                </a:solidFill>
              </a:rPr>
              <a:t>Trappiste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/>
              <a:t>Ale type beer produced exclusively in Belgium and The Netherlands. Strength 6-8 % v/v</a:t>
            </a:r>
          </a:p>
          <a:p>
            <a:pPr>
              <a:lnSpc>
                <a:spcPct val="90000"/>
              </a:lnSpc>
            </a:pPr>
            <a:r>
              <a:rPr lang="en-US" altLang="en-NL" sz="2800" b="1" i="1" u="sng">
                <a:solidFill>
                  <a:srgbClr val="CC00CC"/>
                </a:solidFill>
              </a:rPr>
              <a:t>Kolsch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/>
              <a:t>Product of Cologne - Bonn area, usually served with German sausage.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9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9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001C20F-2708-4225-87D1-BC055F3DC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1F3BAFE-6380-4BE0-A8F2-DE525983E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89F76D6B-D09E-4D71-8A4B-C69A59056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543800" cy="827088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 b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WHEAT BEER</a:t>
            </a:r>
            <a:endParaRPr lang="en-US" altLang="en-NL" b="1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B96D3BF9-0E8A-4877-9234-AADA15636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NL" sz="2800" b="1" i="1">
                <a:solidFill>
                  <a:srgbClr val="CC00CC"/>
                </a:solidFill>
              </a:rPr>
              <a:t>	</a:t>
            </a:r>
            <a:r>
              <a:rPr lang="en-US" altLang="en-NL" sz="2800" b="1" i="1" u="sng">
                <a:solidFill>
                  <a:srgbClr val="CC00CC"/>
                </a:solidFill>
              </a:rPr>
              <a:t>Weizenbier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NL" sz="2400" b="1" i="1" u="sng">
              <a:solidFill>
                <a:srgbClr val="CC00CC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NL" sz="2400" b="1">
                <a:solidFill>
                  <a:schemeClr val="tx2"/>
                </a:solidFill>
              </a:rPr>
              <a:t>Originating from Bavaria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>
                <a:solidFill>
                  <a:schemeClr val="tx2"/>
                </a:solidFill>
              </a:rPr>
              <a:t> served with a slice of lemon.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>
                <a:solidFill>
                  <a:schemeClr val="tx2"/>
                </a:solidFill>
              </a:rPr>
              <a:t> Alcohol content is 5% v/v.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NL" b="1" i="1" u="sng">
                <a:solidFill>
                  <a:srgbClr val="CC00CC"/>
                </a:solidFill>
              </a:rPr>
              <a:t>Weisse (Berliner)</a:t>
            </a:r>
            <a:endParaRPr lang="en-US" altLang="en-NL" sz="2400" b="1" i="1" u="sng">
              <a:solidFill>
                <a:srgbClr val="CC00CC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altLang="en-NL" b="1" i="1" u="sng"/>
          </a:p>
          <a:p>
            <a:pPr lvl="1">
              <a:lnSpc>
                <a:spcPct val="90000"/>
              </a:lnSpc>
            </a:pPr>
            <a:r>
              <a:rPr lang="en-US" altLang="en-NL" sz="2400" b="1">
                <a:solidFill>
                  <a:schemeClr val="tx2"/>
                </a:solidFill>
              </a:rPr>
              <a:t>Originating from Berlin.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>
                <a:solidFill>
                  <a:schemeClr val="tx2"/>
                </a:solidFill>
              </a:rPr>
              <a:t>Served with the essence of raspberry juice.</a:t>
            </a:r>
          </a:p>
          <a:p>
            <a:pPr lvl="1">
              <a:lnSpc>
                <a:spcPct val="90000"/>
              </a:lnSpc>
            </a:pPr>
            <a:r>
              <a:rPr lang="en-US" altLang="en-NL" sz="2400" b="1">
                <a:solidFill>
                  <a:schemeClr val="tx2"/>
                </a:solidFill>
              </a:rPr>
              <a:t>Alcohol content is 2.5-3% v/v</a:t>
            </a:r>
            <a:endParaRPr lang="en-US" altLang="en-NL" sz="24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 autoUpdateAnimBg="0"/>
      <p:bldP spid="43013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EAB8679-6481-45A2-B899-52BD9CFD1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496F2D8-FE93-463D-8A4E-393992D67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EA788F1C-2A4A-4958-BCDC-EFCB97401D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 b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BOTTOM FERMENTED BEER</a:t>
            </a:r>
            <a:endParaRPr lang="en-US" altLang="en-NL" sz="3600"/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E245F0FF-0CFA-41D0-B1F5-CD65387DEC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257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2800" b="1" i="1" u="sng">
                <a:solidFill>
                  <a:srgbClr val="CC00CC"/>
                </a:solidFill>
              </a:rPr>
              <a:t>Muchener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Internationally accepted name for dark brown beer.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In home city it is called Dunkel.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Alcohol content is 4-4.75% v/v.</a:t>
            </a:r>
            <a:endParaRPr lang="en-US" altLang="en-NL" sz="2400">
              <a:solidFill>
                <a:schemeClr val="tx2"/>
              </a:solidFill>
            </a:endParaRPr>
          </a:p>
          <a:p>
            <a:r>
              <a:rPr lang="en-US" altLang="en-NL" sz="2800" b="1" i="1" u="sng">
                <a:solidFill>
                  <a:srgbClr val="CC00CC"/>
                </a:solidFill>
              </a:rPr>
              <a:t>Vienna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Amber coloured beer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In home city it is referred to as Spezial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Alcohol content is 5.5% v/v.</a:t>
            </a:r>
            <a:endParaRPr lang="en-US" altLang="en-NL" sz="2000">
              <a:solidFill>
                <a:schemeClr val="tx2"/>
              </a:solidFill>
            </a:endParaRPr>
          </a:p>
          <a:p>
            <a:r>
              <a:rPr lang="en-US" altLang="en-NL" sz="2800" b="1" i="1" u="sng">
                <a:solidFill>
                  <a:srgbClr val="CC00CC"/>
                </a:solidFill>
              </a:rPr>
              <a:t>Pilsner/Pilsener</a:t>
            </a:r>
            <a:endParaRPr lang="en-US" altLang="en-NL" sz="2400"/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Outside Czechoslovakia usually spelled as Pilsener.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Golden colour clear bear.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Alcoholic content 5% v/v</a:t>
            </a:r>
            <a:endParaRPr lang="en-US" altLang="en-NL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 autoUpdateAnimBg="0"/>
      <p:bldP spid="45061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7CAEEB4-1F47-48C6-BC0A-72A3BE864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49DA480-8F7C-4022-960A-F9907134D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L"/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5FE7D394-8D98-4548-A23E-4159B71D9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altLang="en-NL" sz="2800" b="1" i="1" u="sng">
              <a:solidFill>
                <a:srgbClr val="CC00CC"/>
              </a:solidFill>
            </a:endParaRPr>
          </a:p>
          <a:p>
            <a:r>
              <a:rPr lang="en-US" altLang="en-NL" sz="2800" b="1" i="1" u="sng">
                <a:solidFill>
                  <a:srgbClr val="CC00CC"/>
                </a:solidFill>
              </a:rPr>
              <a:t>Bock</a:t>
            </a:r>
            <a:endParaRPr lang="en-US" altLang="en-NL">
              <a:solidFill>
                <a:srgbClr val="CC00CC"/>
              </a:solidFill>
            </a:endParaRP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 strong bottom fermented beer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Often labeled with a goat symbol.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Alcohol strength not less than 6% v/v.</a:t>
            </a:r>
          </a:p>
          <a:p>
            <a:pPr lvl="1">
              <a:buFontTx/>
              <a:buNone/>
            </a:pPr>
            <a:endParaRPr lang="en-US" altLang="en-NL" sz="2400"/>
          </a:p>
          <a:p>
            <a:r>
              <a:rPr lang="en-US" altLang="en-NL" sz="2800" b="1" i="1" u="sng">
                <a:solidFill>
                  <a:srgbClr val="CC00CC"/>
                </a:solidFill>
              </a:rPr>
              <a:t>Dopple Bock</a:t>
            </a:r>
            <a:endParaRPr lang="en-US" altLang="en-NL">
              <a:solidFill>
                <a:srgbClr val="CC00CC"/>
              </a:solidFill>
            </a:endParaRP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Extra strong bottom fermented beer.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First brewed by the Italian workers in Bavaria.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Brand names end in the suffix --ator.</a:t>
            </a:r>
          </a:p>
          <a:p>
            <a:pPr lvl="1"/>
            <a:r>
              <a:rPr lang="en-US" altLang="en-NL" sz="2400" b="1">
                <a:solidFill>
                  <a:schemeClr val="tx2"/>
                </a:solidFill>
              </a:rPr>
              <a:t>Alcoholic content is 7.5-13% v/v</a:t>
            </a:r>
            <a:br>
              <a:rPr lang="en-US" altLang="en-NL" sz="2400" b="1">
                <a:solidFill>
                  <a:schemeClr val="tx2"/>
                </a:solidFill>
              </a:rPr>
            </a:br>
            <a:endParaRPr lang="en-US" altLang="en-NL"/>
          </a:p>
        </p:txBody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87D7A1A7-ECC9-441F-8F6F-2D9F2097B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838200"/>
          </a:xfr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NL" sz="3600" b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BOTTOM FERMENTED BEER</a:t>
            </a:r>
            <a:endParaRPr lang="en-US" altLang="en-NL" sz="36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uild="p" autoUpdateAnimBg="0"/>
      <p:bldP spid="47109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D442F210-E41F-467B-B011-E403F6B2C1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772400" cy="827088"/>
          </a:xfrm>
          <a:solidFill>
            <a:schemeClr val="tx2"/>
          </a:solidFill>
          <a:ln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3600">
                <a:solidFill>
                  <a:srgbClr val="FF99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TOP BREWING NATIONS</a:t>
            </a:r>
            <a:endParaRPr lang="en-US" altLang="en-NL" sz="3600" b="1">
              <a:solidFill>
                <a:srgbClr val="FF99FF"/>
              </a:solidFill>
            </a:endParaRP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7D0FA8EC-0758-4995-8D62-CE9884535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NL" sz="2800"/>
              <a:t>US	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BRITAIN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GERMANY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JAPAN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BRAZIL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UK	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MEXICO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RUSSIA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SPAIN				</a:t>
            </a:r>
          </a:p>
          <a:p>
            <a:pPr>
              <a:lnSpc>
                <a:spcPct val="90000"/>
              </a:lnSpc>
            </a:pPr>
            <a:r>
              <a:rPr lang="en-US" altLang="en-NL" sz="2800"/>
              <a:t>SOUTH AFRICA	 </a:t>
            </a:r>
            <a:r>
              <a:rPr lang="en-US" altLang="en-NL" sz="1800"/>
              <a:t>	</a:t>
            </a:r>
          </a:p>
          <a:p>
            <a:pPr lvl="4">
              <a:lnSpc>
                <a:spcPct val="90000"/>
              </a:lnSpc>
              <a:buFontTx/>
              <a:buNone/>
            </a:pPr>
            <a:r>
              <a:rPr lang="en-US" altLang="en-NL" sz="1200"/>
              <a:t>				</a:t>
            </a:r>
            <a:endParaRPr lang="en-US" altLang="en-NL" sz="180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E8B41435-BBED-4F93-B4C9-B9983449E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4000" b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BEERS SERVED AT OBEROI HOTELS</a:t>
            </a:r>
            <a:endParaRPr lang="en-AU" altLang="en-NL" sz="4000" b="1">
              <a:solidFill>
                <a:srgbClr val="CC00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3664A329-05B0-4FA1-AE19-05AF5EC2B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NL"/>
              <a:t>Heineken </a:t>
            </a:r>
          </a:p>
          <a:p>
            <a:r>
              <a:rPr lang="en-US" altLang="en-NL"/>
              <a:t>Budweiser</a:t>
            </a:r>
          </a:p>
          <a:p>
            <a:r>
              <a:rPr lang="en-US" altLang="en-NL"/>
              <a:t>Tsing Tao</a:t>
            </a:r>
          </a:p>
          <a:p>
            <a:r>
              <a:rPr lang="en-US" altLang="en-NL"/>
              <a:t>Carona</a:t>
            </a:r>
          </a:p>
          <a:p>
            <a:r>
              <a:rPr lang="en-US" altLang="en-NL"/>
              <a:t>Tiger</a:t>
            </a:r>
          </a:p>
          <a:p>
            <a:r>
              <a:rPr lang="en-US" altLang="en-NL"/>
              <a:t>Amstel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A7A5C657-662B-479A-B556-5C7B11F7CD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rgbClr val="CC00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NL" sz="4000" b="1">
                <a:solidFill>
                  <a:srgbClr val="CC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BEERS SERVED AT OBEROI HOTELS</a:t>
            </a:r>
            <a:endParaRPr lang="en-AU" altLang="en-NL" sz="4000" b="1">
              <a:solidFill>
                <a:srgbClr val="CC00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4459BC08-6A8A-41C9-AE32-7557C1B03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NL"/>
              <a:t>Foster</a:t>
            </a:r>
          </a:p>
          <a:p>
            <a:r>
              <a:rPr lang="en-US" altLang="en-NL"/>
              <a:t>Strohs </a:t>
            </a:r>
          </a:p>
          <a:p>
            <a:r>
              <a:rPr lang="en-US" altLang="en-NL"/>
              <a:t>Kingfisher</a:t>
            </a:r>
          </a:p>
          <a:p>
            <a:r>
              <a:rPr lang="en-US" altLang="en-NL"/>
              <a:t>Kalyani Black label</a:t>
            </a:r>
          </a:p>
          <a:p>
            <a:pPr>
              <a:buFontTx/>
              <a:buNone/>
            </a:pPr>
            <a:r>
              <a:rPr lang="en-US" altLang="en-NL"/>
              <a:t> </a:t>
            </a:r>
            <a:endParaRPr lang="en-AU" altLang="en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556</TotalTime>
  <Words>2058</Words>
  <Application>Microsoft Office PowerPoint</Application>
  <PresentationFormat>On-screen Show (4:3)</PresentationFormat>
  <Paragraphs>364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Times New Roman</vt:lpstr>
      <vt:lpstr>Book Antiqua</vt:lpstr>
      <vt:lpstr>Arial</vt:lpstr>
      <vt:lpstr>Blank Presentation</vt:lpstr>
      <vt:lpstr>Microsoft ClipArt Gallery</vt:lpstr>
      <vt:lpstr> </vt:lpstr>
      <vt:lpstr>HISTORY OF BEER</vt:lpstr>
      <vt:lpstr>HISTORY OF BEER</vt:lpstr>
      <vt:lpstr>HISTORY OF BEER</vt:lpstr>
      <vt:lpstr>HISTORY OF BEER</vt:lpstr>
      <vt:lpstr>HISTORY OF BEER</vt:lpstr>
      <vt:lpstr>The Ingredients</vt:lpstr>
      <vt:lpstr>The Ingredients</vt:lpstr>
      <vt:lpstr>PowerPoint Presentation</vt:lpstr>
      <vt:lpstr>PowerPoint Presentation</vt:lpstr>
      <vt:lpstr>MANUFACTURE OF BEER</vt:lpstr>
      <vt:lpstr>MALT</vt:lpstr>
      <vt:lpstr>MALT</vt:lpstr>
      <vt:lpstr>MALT</vt:lpstr>
      <vt:lpstr>MALTING</vt:lpstr>
      <vt:lpstr>STEPS</vt:lpstr>
      <vt:lpstr>STEPS</vt:lpstr>
      <vt:lpstr>PowerPoint Presentation</vt:lpstr>
      <vt:lpstr>PowerPoint Presentation</vt:lpstr>
      <vt:lpstr>BREWING</vt:lpstr>
      <vt:lpstr>HOPS</vt:lpstr>
      <vt:lpstr>HOPS</vt:lpstr>
      <vt:lpstr>PowerPoint Presentation</vt:lpstr>
      <vt:lpstr>BREWING</vt:lpstr>
      <vt:lpstr>BREWING</vt:lpstr>
      <vt:lpstr>FERMENTATION</vt:lpstr>
      <vt:lpstr>FERMENTATION</vt:lpstr>
      <vt:lpstr>CONDITIONING THE BEER</vt:lpstr>
      <vt:lpstr>CONDITIONING THE BEER</vt:lpstr>
      <vt:lpstr>CONDITIONING THE BEER</vt:lpstr>
      <vt:lpstr>PRODUCTION OF BEER</vt:lpstr>
      <vt:lpstr>PowerPoint Presentation</vt:lpstr>
      <vt:lpstr>PowerPoint Presentation</vt:lpstr>
      <vt:lpstr>PowerPoint Presentation</vt:lpstr>
      <vt:lpstr>THE CLASSICAL BEER STYLES</vt:lpstr>
      <vt:lpstr>TOP/BOTTOM FERMENTED BEER</vt:lpstr>
      <vt:lpstr>TOP/BOTTOM FERMENTED BEER</vt:lpstr>
      <vt:lpstr>TOP FERMENTED BEER</vt:lpstr>
      <vt:lpstr>WHEAT BEER</vt:lpstr>
      <vt:lpstr>BOTTOM FERMENTED BEER</vt:lpstr>
      <vt:lpstr>BOTTOM FERMENTED BEER</vt:lpstr>
      <vt:lpstr>TOP BREWING NATIONS</vt:lpstr>
      <vt:lpstr>BEERS SERVED AT OBEROI HOTELS</vt:lpstr>
      <vt:lpstr>BEERS SERVED AT OBEROI HOTELS</vt:lpstr>
    </vt:vector>
  </TitlesOfParts>
  <Company>eih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abhad</dc:creator>
  <cp:lastModifiedBy>Menno de Boer</cp:lastModifiedBy>
  <cp:revision>41</cp:revision>
  <dcterms:created xsi:type="dcterms:W3CDTF">1999-08-11T10:22:14Z</dcterms:created>
  <dcterms:modified xsi:type="dcterms:W3CDTF">2020-05-21T10:16:25Z</dcterms:modified>
</cp:coreProperties>
</file>